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58" r:id="rId3"/>
    <p:sldId id="259" r:id="rId4"/>
    <p:sldId id="260" r:id="rId5"/>
    <p:sldId id="262" r:id="rId6"/>
    <p:sldId id="264" r:id="rId7"/>
    <p:sldId id="261" r:id="rId8"/>
    <p:sldId id="263" r:id="rId9"/>
    <p:sldId id="265" r:id="rId10"/>
    <p:sldId id="266" r:id="rId11"/>
    <p:sldId id="267" r:id="rId12"/>
    <p:sldId id="268" r:id="rId13"/>
    <p:sldId id="269" r:id="rId14"/>
    <p:sldId id="270" r:id="rId15"/>
    <p:sldId id="271" r:id="rId16"/>
    <p:sldId id="272" r:id="rId17"/>
    <p:sldId id="273" r:id="rId18"/>
    <p:sldId id="274" r:id="rId19"/>
    <p:sldId id="276" r:id="rId20"/>
    <p:sldId id="277" r:id="rId21"/>
    <p:sldId id="278" r:id="rId22"/>
    <p:sldId id="279" r:id="rId23"/>
    <p:sldId id="280" r:id="rId24"/>
    <p:sldId id="281" r:id="rId25"/>
    <p:sldId id="287" r:id="rId26"/>
    <p:sldId id="282" r:id="rId27"/>
    <p:sldId id="288" r:id="rId28"/>
    <p:sldId id="293" r:id="rId29"/>
    <p:sldId id="294" r:id="rId30"/>
    <p:sldId id="295" r:id="rId31"/>
    <p:sldId id="289" r:id="rId32"/>
    <p:sldId id="296" r:id="rId33"/>
    <p:sldId id="298" r:id="rId34"/>
    <p:sldId id="297" r:id="rId35"/>
    <p:sldId id="283" r:id="rId36"/>
    <p:sldId id="304" r:id="rId37"/>
    <p:sldId id="299" r:id="rId38"/>
    <p:sldId id="301" r:id="rId39"/>
    <p:sldId id="300" r:id="rId40"/>
    <p:sldId id="302" r:id="rId41"/>
    <p:sldId id="307" r:id="rId42"/>
    <p:sldId id="305" r:id="rId43"/>
    <p:sldId id="306" r:id="rId44"/>
    <p:sldId id="284" r:id="rId45"/>
    <p:sldId id="308" r:id="rId46"/>
    <p:sldId id="309" r:id="rId47"/>
    <p:sldId id="310" r:id="rId48"/>
    <p:sldId id="311" r:id="rId49"/>
    <p:sldId id="312" r:id="rId50"/>
    <p:sldId id="313" r:id="rId51"/>
    <p:sldId id="314" r:id="rId52"/>
    <p:sldId id="316" r:id="rId53"/>
    <p:sldId id="315" r:id="rId54"/>
    <p:sldId id="285" r:id="rId55"/>
    <p:sldId id="286" r:id="rId56"/>
    <p:sldId id="325" r:id="rId57"/>
    <p:sldId id="326" r:id="rId58"/>
    <p:sldId id="327" r:id="rId59"/>
    <p:sldId id="328" r:id="rId60"/>
    <p:sldId id="329" r:id="rId61"/>
    <p:sldId id="330" r:id="rId62"/>
    <p:sldId id="324" r:id="rId63"/>
  </p:sldIdLst>
  <p:sldSz cx="12192000" cy="6858000"/>
  <p:notesSz cx="6858000" cy="9144000"/>
  <p:defaultTextStyle>
    <a:defPPr>
      <a:defRPr lang="en-US"/>
    </a:defPPr>
    <a:lvl1pPr algn="ctr" rtl="0" fontAlgn="base">
      <a:spcBef>
        <a:spcPct val="0"/>
      </a:spcBef>
      <a:spcAft>
        <a:spcPct val="0"/>
      </a:spcAft>
      <a:defRPr sz="2400"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sz="2400"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sz="2400"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sz="2400"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6A03"/>
    <a:srgbClr val="F406C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varScale="1">
        <p:scale>
          <a:sx n="91" d="100"/>
          <a:sy n="91" d="100"/>
        </p:scale>
        <p:origin x="66" y="1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DE271-A8C6-4193-9960-8762703728D3}" type="datetimeFigureOut">
              <a:rPr lang="en-US" smtClean="0"/>
              <a:t>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C3A608-4BA4-484E-899F-8E09E0038E39}" type="slidenum">
              <a:rPr lang="en-US" smtClean="0"/>
              <a:t>‹#›</a:t>
            </a:fld>
            <a:endParaRPr lang="en-US"/>
          </a:p>
        </p:txBody>
      </p:sp>
    </p:spTree>
    <p:extLst>
      <p:ext uri="{BB962C8B-B14F-4D97-AF65-F5344CB8AC3E}">
        <p14:creationId xmlns:p14="http://schemas.microsoft.com/office/powerpoint/2010/main" val="169190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86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0241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236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520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350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3647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34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853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30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182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89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539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81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316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979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786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348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359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972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600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812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074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58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9773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718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17486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101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3847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16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595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0227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789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6570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747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747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7415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8842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c86f5402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c86f5402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9407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320800" y="5334000"/>
            <a:ext cx="10363200" cy="704850"/>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lvl1pPr algn="r">
              <a:defRPr sz="3600">
                <a:solidFill>
                  <a:schemeClr val="bg1"/>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1320800" y="5867400"/>
            <a:ext cx="10363200" cy="533400"/>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lvl1pPr marL="0" indent="0" algn="r">
              <a:buFontTx/>
              <a:buNone/>
              <a:defRPr sz="2400">
                <a:solidFill>
                  <a:schemeClr val="bg1"/>
                </a:solidFill>
              </a:defRPr>
            </a:lvl1pPr>
          </a:lstStyle>
          <a:p>
            <a:pPr lvl="0"/>
            <a:r>
              <a:rPr lang="en-US" noProof="0"/>
              <a:t>Click to edit Master subtitle style</a:t>
            </a:r>
          </a:p>
        </p:txBody>
      </p:sp>
    </p:spTree>
    <p:extLst>
      <p:ext uri="{BB962C8B-B14F-4D97-AF65-F5344CB8AC3E}">
        <p14:creationId xmlns:p14="http://schemas.microsoft.com/office/powerpoint/2010/main" val="289960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865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34400" y="1417638"/>
            <a:ext cx="2438400" cy="5211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1417638"/>
            <a:ext cx="7112000" cy="521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535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00A4CC"/>
            </a:gs>
            <a:gs pos="100000">
              <a:srgbClr val="036E96"/>
            </a:gs>
          </a:gsLst>
          <a:lin ang="2698631" scaled="0"/>
        </a:gradFill>
        <a:effectLst/>
      </p:bgPr>
    </p:bg>
    <p:spTree>
      <p:nvGrpSpPr>
        <p:cNvPr id="1" name="Shape 202"/>
        <p:cNvGrpSpPr/>
        <p:nvPr/>
      </p:nvGrpSpPr>
      <p:grpSpPr>
        <a:xfrm>
          <a:off x="0" y="0"/>
          <a:ext cx="0" cy="0"/>
          <a:chOff x="0" y="0"/>
          <a:chExt cx="0" cy="0"/>
        </a:xfrm>
      </p:grpSpPr>
      <p:pic>
        <p:nvPicPr>
          <p:cNvPr id="203" name="Google Shape;203;p35"/>
          <p:cNvPicPr preferRelativeResize="0"/>
          <p:nvPr/>
        </p:nvPicPr>
        <p:blipFill>
          <a:blip r:embed="rId2">
            <a:alphaModFix/>
          </a:blip>
          <a:stretch>
            <a:fillRect/>
          </a:stretch>
        </p:blipFill>
        <p:spPr>
          <a:xfrm rot="-2408192" flipH="1">
            <a:off x="9179478" y="4922441"/>
            <a:ext cx="1300012" cy="1548289"/>
          </a:xfrm>
          <a:prstGeom prst="rect">
            <a:avLst/>
          </a:prstGeom>
          <a:noFill/>
          <a:ln>
            <a:noFill/>
          </a:ln>
        </p:spPr>
      </p:pic>
      <p:pic>
        <p:nvPicPr>
          <p:cNvPr id="204" name="Google Shape;204;p35"/>
          <p:cNvPicPr preferRelativeResize="0"/>
          <p:nvPr/>
        </p:nvPicPr>
        <p:blipFill>
          <a:blip r:embed="rId3">
            <a:alphaModFix/>
          </a:blip>
          <a:stretch>
            <a:fillRect/>
          </a:stretch>
        </p:blipFill>
        <p:spPr>
          <a:xfrm rot="5400000">
            <a:off x="9195714" y="3814965"/>
            <a:ext cx="2965965" cy="3187400"/>
          </a:xfrm>
          <a:prstGeom prst="rect">
            <a:avLst/>
          </a:prstGeom>
          <a:noFill/>
          <a:ln>
            <a:noFill/>
          </a:ln>
        </p:spPr>
      </p:pic>
      <p:sp>
        <p:nvSpPr>
          <p:cNvPr id="205" name="Google Shape;205;p35"/>
          <p:cNvSpPr txBox="1">
            <a:spLocks noGrp="1"/>
          </p:cNvSpPr>
          <p:nvPr>
            <p:ph type="subTitle" idx="1"/>
          </p:nvPr>
        </p:nvSpPr>
        <p:spPr>
          <a:xfrm>
            <a:off x="3296800" y="3917900"/>
            <a:ext cx="5598400" cy="113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Font typeface="Montserrat Medium"/>
              <a:buNone/>
              <a:defRPr>
                <a:solidFill>
                  <a:schemeClr val="lt1"/>
                </a:solidFill>
                <a:latin typeface="Montserrat Medium"/>
                <a:ea typeface="Montserrat Medium"/>
                <a:cs typeface="Montserrat Medium"/>
                <a:sym typeface="Montserrat Medium"/>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06" name="Google Shape;206;p35"/>
          <p:cNvSpPr txBox="1">
            <a:spLocks noGrp="1"/>
          </p:cNvSpPr>
          <p:nvPr>
            <p:ph type="title" hasCustomPrompt="1"/>
          </p:nvPr>
        </p:nvSpPr>
        <p:spPr>
          <a:xfrm>
            <a:off x="816000" y="2829000"/>
            <a:ext cx="10560000" cy="1200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500"/>
              <a:buFont typeface="Montserrat Black"/>
              <a:buNone/>
              <a:defRPr sz="7333">
                <a:solidFill>
                  <a:schemeClr val="lt1"/>
                </a:solidFill>
                <a:latin typeface="Montserrat Black"/>
                <a:ea typeface="Montserrat Black"/>
                <a:cs typeface="Montserrat Black"/>
                <a:sym typeface="Montserrat Black"/>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Tree>
    <p:extLst>
      <p:ext uri="{BB962C8B-B14F-4D97-AF65-F5344CB8AC3E}">
        <p14:creationId xmlns:p14="http://schemas.microsoft.com/office/powerpoint/2010/main" val="1715046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7098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02292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2438400"/>
            <a:ext cx="4775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438400"/>
            <a:ext cx="4775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448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69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65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610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118083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75170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2AECC4-CD21-4650-B7DE-36C922FF8D17}"/>
              </a:ext>
            </a:extLst>
          </p:cNvPr>
          <p:cNvSpPr>
            <a:spLocks noGrp="1" noChangeArrowheads="1"/>
          </p:cNvSpPr>
          <p:nvPr>
            <p:ph type="title"/>
          </p:nvPr>
        </p:nvSpPr>
        <p:spPr bwMode="auto">
          <a:xfrm>
            <a:off x="1219200" y="1417638"/>
            <a:ext cx="97536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036CC510-D78B-47A7-AAE2-BA8AAFDF5F21}"/>
              </a:ext>
            </a:extLst>
          </p:cNvPr>
          <p:cNvSpPr>
            <a:spLocks noGrp="1" noChangeArrowheads="1"/>
          </p:cNvSpPr>
          <p:nvPr>
            <p:ph type="body" idx="1"/>
          </p:nvPr>
        </p:nvSpPr>
        <p:spPr bwMode="auto">
          <a:xfrm>
            <a:off x="1219200" y="2438400"/>
            <a:ext cx="97536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2970400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itchFamily="34" charset="0"/>
        </a:defRPr>
      </a:lvl2pPr>
      <a:lvl3pPr algn="l" rtl="0" eaLnBrk="1" fontAlgn="base" hangingPunct="1">
        <a:spcBef>
          <a:spcPct val="0"/>
        </a:spcBef>
        <a:spcAft>
          <a:spcPct val="0"/>
        </a:spcAft>
        <a:defRPr sz="4400">
          <a:solidFill>
            <a:schemeClr val="tx1"/>
          </a:solidFill>
          <a:latin typeface="Microsoft Sans Serif" pitchFamily="34" charset="0"/>
        </a:defRPr>
      </a:lvl3pPr>
      <a:lvl4pPr algn="l" rtl="0" eaLnBrk="1" fontAlgn="base" hangingPunct="1">
        <a:spcBef>
          <a:spcPct val="0"/>
        </a:spcBef>
        <a:spcAft>
          <a:spcPct val="0"/>
        </a:spcAft>
        <a:defRPr sz="4400">
          <a:solidFill>
            <a:schemeClr val="tx1"/>
          </a:solidFill>
          <a:latin typeface="Microsoft Sans Serif" pitchFamily="34" charset="0"/>
        </a:defRPr>
      </a:lvl4pPr>
      <a:lvl5pPr algn="l" rtl="0" eaLnBrk="1" fontAlgn="base" hangingPunct="1">
        <a:spcBef>
          <a:spcPct val="0"/>
        </a:spcBef>
        <a:spcAft>
          <a:spcPct val="0"/>
        </a:spcAft>
        <a:defRPr sz="4400">
          <a:solidFill>
            <a:schemeClr val="tx1"/>
          </a:solidFill>
          <a:latin typeface="Microsoft Sans Serif" pitchFamily="34" charset="0"/>
        </a:defRPr>
      </a:lvl5pPr>
      <a:lvl6pPr marL="457200" algn="l" rtl="0" eaLnBrk="1" fontAlgn="base" hangingPunct="1">
        <a:spcBef>
          <a:spcPct val="0"/>
        </a:spcBef>
        <a:spcAft>
          <a:spcPct val="0"/>
        </a:spcAft>
        <a:defRPr sz="4400">
          <a:solidFill>
            <a:schemeClr val="tx1"/>
          </a:solidFill>
          <a:latin typeface="Microsoft Sans Serif" pitchFamily="34" charset="0"/>
        </a:defRPr>
      </a:lvl6pPr>
      <a:lvl7pPr marL="914400" algn="l" rtl="0" eaLnBrk="1" fontAlgn="base" hangingPunct="1">
        <a:spcBef>
          <a:spcPct val="0"/>
        </a:spcBef>
        <a:spcAft>
          <a:spcPct val="0"/>
        </a:spcAft>
        <a:defRPr sz="4400">
          <a:solidFill>
            <a:schemeClr val="tx1"/>
          </a:solidFill>
          <a:latin typeface="Microsoft Sans Serif" pitchFamily="34" charset="0"/>
        </a:defRPr>
      </a:lvl7pPr>
      <a:lvl8pPr marL="1371600" algn="l" rtl="0" eaLnBrk="1" fontAlgn="base" hangingPunct="1">
        <a:spcBef>
          <a:spcPct val="0"/>
        </a:spcBef>
        <a:spcAft>
          <a:spcPct val="0"/>
        </a:spcAft>
        <a:defRPr sz="4400">
          <a:solidFill>
            <a:schemeClr val="tx1"/>
          </a:solidFill>
          <a:latin typeface="Microsoft Sans Serif" pitchFamily="34" charset="0"/>
        </a:defRPr>
      </a:lvl8pPr>
      <a:lvl9pPr marL="1828800" algn="l" rtl="0" eaLnBrk="1" fontAlgn="base" hangingPunct="1">
        <a:spcBef>
          <a:spcPct val="0"/>
        </a:spcBef>
        <a:spcAft>
          <a:spcPct val="0"/>
        </a:spcAft>
        <a:defRPr sz="4400">
          <a:solidFill>
            <a:schemeClr val="tx1"/>
          </a:solidFill>
          <a:latin typeface="Microsoft Sans Serif"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video" Target="https://www.youtube.com/embed/E-0dq7nI8uI?feature=oembed"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4.xml"/><Relationship Id="rId1" Type="http://schemas.openxmlformats.org/officeDocument/2006/relationships/video" Target="https://www.youtube.com/embed/zLtrwuPNM0A?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video" Target="https://www.youtube.com/embed/bpVKNCtDHsw?feature=oembed" TargetMode="Externa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video" Target="https://www.youtube.com/embed/DNFZvp6q2m0?feature=oembed" TargetMode="External"/><Relationship Id="rId4" Type="http://schemas.openxmlformats.org/officeDocument/2006/relationships/image" Target="../media/image40.jpeg"/></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video" Target="https://www.youtube.com/embed/OelfyeYTfMs?feature=oembed" TargetMode="External"/><Relationship Id="rId4" Type="http://schemas.openxmlformats.org/officeDocument/2006/relationships/image" Target="../media/image48.jpe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video" Target="https://www.youtube.com/embed/_AgkKdkziFQ?feature=oembed" TargetMode="External"/><Relationship Id="rId4" Type="http://schemas.openxmlformats.org/officeDocument/2006/relationships/image" Target="../media/image55.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2C196F7-7093-462F-B2B9-6A1E0520895A}"/>
              </a:ext>
            </a:extLst>
          </p:cNvPr>
          <p:cNvSpPr txBox="1"/>
          <p:nvPr/>
        </p:nvSpPr>
        <p:spPr>
          <a:xfrm>
            <a:off x="1" y="616893"/>
            <a:ext cx="12192000" cy="830997"/>
          </a:xfrm>
          <a:prstGeom prst="rect">
            <a:avLst/>
          </a:prstGeom>
          <a:noFill/>
        </p:spPr>
        <p:txBody>
          <a:bodyPr wrap="square">
            <a:spAutoFit/>
          </a:bodyPr>
          <a:lstStyle/>
          <a:p>
            <a:r>
              <a:rPr lang="en-US" sz="4800" b="1" i="0" strike="noStrike" dirty="0">
                <a:solidFill>
                  <a:srgbClr val="000000"/>
                </a:solidFill>
                <a:effectLst/>
                <a:latin typeface="Montserrat"/>
              </a:rPr>
              <a:t>Summer Safety for Children with Special Need</a:t>
            </a:r>
            <a:endParaRPr lang="en-US" sz="4800" dirty="0"/>
          </a:p>
        </p:txBody>
      </p:sp>
      <p:pic>
        <p:nvPicPr>
          <p:cNvPr id="1026" name="Picture 2" descr="Blog · Summer Safety Tips ·Jones Therapy">
            <a:extLst>
              <a:ext uri="{FF2B5EF4-FFF2-40B4-BE49-F238E27FC236}">
                <a16:creationId xmlns:a16="http://schemas.microsoft.com/office/drawing/2014/main" id="{0B7CC1BC-AA07-471F-82B8-BFEA72C1A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47890"/>
            <a:ext cx="12192001" cy="5410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163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6D21-D08F-449E-897B-CFD453583A30}"/>
              </a:ext>
            </a:extLst>
          </p:cNvPr>
          <p:cNvSpPr>
            <a:spLocks noGrp="1"/>
          </p:cNvSpPr>
          <p:nvPr>
            <p:ph type="title"/>
          </p:nvPr>
        </p:nvSpPr>
        <p:spPr>
          <a:xfrm>
            <a:off x="1219200" y="228600"/>
            <a:ext cx="9753600" cy="1905000"/>
          </a:xfrm>
        </p:spPr>
        <p:txBody>
          <a:bodyPr/>
          <a:lstStyle/>
          <a:p>
            <a:pPr algn="ctr"/>
            <a:r>
              <a:rPr lang="en-US" sz="3600" b="1" i="0" strike="noStrike" dirty="0">
                <a:solidFill>
                  <a:srgbClr val="000000"/>
                </a:solidFill>
                <a:effectLst/>
                <a:latin typeface="Montserrat"/>
              </a:rPr>
              <a:t>Summer Safety for Children with Special Need</a:t>
            </a:r>
            <a:br>
              <a:rPr lang="en-US" sz="3600" b="1" i="0" strike="noStrike" dirty="0">
                <a:solidFill>
                  <a:srgbClr val="000000"/>
                </a:solidFill>
                <a:effectLst/>
                <a:latin typeface="Montserrat"/>
              </a:rPr>
            </a:br>
            <a:r>
              <a:rPr lang="en-US" sz="2400" b="1" i="0" strike="noStrike" dirty="0">
                <a:solidFill>
                  <a:srgbClr val="000000"/>
                </a:solidFill>
                <a:effectLst/>
                <a:latin typeface="Montserrat"/>
              </a:rPr>
              <a:t>Exercise: Complete the following sentences</a:t>
            </a:r>
            <a:br>
              <a:rPr lang="en-US" sz="3600" b="1" i="0" u="sng" dirty="0">
                <a:solidFill>
                  <a:srgbClr val="000000"/>
                </a:solidFill>
                <a:effectLst/>
                <a:latin typeface="Montserrat"/>
              </a:rPr>
            </a:br>
            <a:endParaRPr lang="en-US" sz="3600" b="1" i="0" u="sng" dirty="0">
              <a:solidFill>
                <a:srgbClr val="000000"/>
              </a:solidFill>
              <a:effectLst/>
              <a:latin typeface="Montserrat"/>
            </a:endParaRPr>
          </a:p>
        </p:txBody>
      </p:sp>
      <p:sp>
        <p:nvSpPr>
          <p:cNvPr id="5" name="TextBox 4">
            <a:extLst>
              <a:ext uri="{FF2B5EF4-FFF2-40B4-BE49-F238E27FC236}">
                <a16:creationId xmlns:a16="http://schemas.microsoft.com/office/drawing/2014/main" id="{86006122-6FBF-45F4-97EF-183B69C59587}"/>
              </a:ext>
            </a:extLst>
          </p:cNvPr>
          <p:cNvSpPr txBox="1"/>
          <p:nvPr/>
        </p:nvSpPr>
        <p:spPr>
          <a:xfrm>
            <a:off x="0" y="1736198"/>
            <a:ext cx="12191999" cy="3785652"/>
          </a:xfrm>
          <a:prstGeom prst="rect">
            <a:avLst/>
          </a:prstGeom>
          <a:noFill/>
        </p:spPr>
        <p:txBody>
          <a:bodyPr wrap="square">
            <a:spAutoFit/>
          </a:bodyPr>
          <a:lstStyle/>
          <a:p>
            <a:pPr algn="l"/>
            <a:r>
              <a:rPr lang="en-US" b="0" i="0" dirty="0">
                <a:solidFill>
                  <a:srgbClr val="000000"/>
                </a:solidFill>
                <a:effectLst/>
                <a:latin typeface="Montserrat"/>
              </a:rPr>
              <a:t>				To avoid heat exhaustion or heat stroke:</a:t>
            </a:r>
          </a:p>
          <a:p>
            <a:pPr algn="l"/>
            <a:endParaRPr lang="en-US" b="0" i="0" dirty="0">
              <a:solidFill>
                <a:srgbClr val="000000"/>
              </a:solidFill>
              <a:effectLst/>
              <a:latin typeface="Montserrat"/>
            </a:endParaRPr>
          </a:p>
          <a:p>
            <a:pPr algn="l">
              <a:buFont typeface="Arial" panose="020B0604020202020204" pitchFamily="34" charset="0"/>
              <a:buChar char="•"/>
            </a:pPr>
            <a:r>
              <a:rPr lang="en-US" b="0" i="0" dirty="0">
                <a:solidFill>
                  <a:srgbClr val="000000"/>
                </a:solidFill>
                <a:effectLst/>
                <a:latin typeface="Montserrat"/>
              </a:rPr>
              <a:t>Stay in an air-conditioned area</a:t>
            </a:r>
          </a:p>
          <a:p>
            <a:pPr algn="l">
              <a:buFont typeface="Arial" panose="020B0604020202020204" pitchFamily="34" charset="0"/>
              <a:buChar char="•"/>
            </a:pPr>
            <a:endParaRPr lang="en-US" b="0" i="0" dirty="0">
              <a:solidFill>
                <a:srgbClr val="000000"/>
              </a:solidFill>
              <a:effectLst/>
              <a:latin typeface="Montserrat"/>
            </a:endParaRPr>
          </a:p>
          <a:p>
            <a:pPr algn="l">
              <a:buFont typeface="Arial" panose="020B0604020202020204" pitchFamily="34" charset="0"/>
              <a:buChar char="•"/>
            </a:pPr>
            <a:r>
              <a:rPr lang="en-US" b="0" i="0" dirty="0">
                <a:solidFill>
                  <a:srgbClr val="000000"/>
                </a:solidFill>
                <a:effectLst/>
                <a:latin typeface="Montserrat"/>
              </a:rPr>
              <a:t>Drink plenty of fluids, but avoid drinks with a lot of sugar</a:t>
            </a:r>
          </a:p>
          <a:p>
            <a:pPr algn="l">
              <a:buFont typeface="Arial" panose="020B0604020202020204" pitchFamily="34" charset="0"/>
              <a:buChar char="•"/>
            </a:pPr>
            <a:endParaRPr lang="en-US" b="0" i="0" dirty="0">
              <a:solidFill>
                <a:srgbClr val="000000"/>
              </a:solidFill>
              <a:effectLst/>
              <a:latin typeface="Montserrat"/>
            </a:endParaRPr>
          </a:p>
          <a:p>
            <a:pPr algn="l">
              <a:buFont typeface="Arial" panose="020B0604020202020204" pitchFamily="34" charset="0"/>
              <a:buChar char="•"/>
            </a:pPr>
            <a:r>
              <a:rPr lang="en-US" b="0" i="0" dirty="0">
                <a:solidFill>
                  <a:srgbClr val="000000"/>
                </a:solidFill>
                <a:effectLst/>
                <a:latin typeface="Montserrat"/>
              </a:rPr>
              <a:t>Drink fluids at least 30 minutes before going outside</a:t>
            </a:r>
          </a:p>
          <a:p>
            <a:pPr algn="l">
              <a:buFont typeface="Arial" panose="020B0604020202020204" pitchFamily="34" charset="0"/>
              <a:buChar char="•"/>
            </a:pPr>
            <a:endParaRPr lang="en-US" b="0" i="0" dirty="0">
              <a:solidFill>
                <a:srgbClr val="000000"/>
              </a:solidFill>
              <a:effectLst/>
              <a:latin typeface="Montserrat"/>
            </a:endParaRPr>
          </a:p>
          <a:p>
            <a:pPr algn="l">
              <a:buFont typeface="Arial" panose="020B0604020202020204" pitchFamily="34" charset="0"/>
              <a:buChar char="•"/>
            </a:pPr>
            <a:r>
              <a:rPr lang="en-US" b="0" i="0" dirty="0">
                <a:solidFill>
                  <a:srgbClr val="000000"/>
                </a:solidFill>
                <a:effectLst/>
                <a:latin typeface="Montserrat"/>
              </a:rPr>
              <a:t>Apply sunscreen SPF 15 or higher at least 30 minutes prior to going outside, even on cloudy days. Re-apply every two hours or after swimming or sweating</a:t>
            </a:r>
          </a:p>
        </p:txBody>
      </p:sp>
      <p:sp>
        <p:nvSpPr>
          <p:cNvPr id="7" name="Rectangle: Rounded Corners 6">
            <a:extLst>
              <a:ext uri="{FF2B5EF4-FFF2-40B4-BE49-F238E27FC236}">
                <a16:creationId xmlns:a16="http://schemas.microsoft.com/office/drawing/2014/main" id="{22026093-517F-4683-8E04-9BB53F446A2C}"/>
              </a:ext>
            </a:extLst>
          </p:cNvPr>
          <p:cNvSpPr/>
          <p:nvPr/>
        </p:nvSpPr>
        <p:spPr bwMode="auto">
          <a:xfrm>
            <a:off x="895350" y="3254901"/>
            <a:ext cx="857250" cy="374123"/>
          </a:xfrm>
          <a:prstGeom prst="roundRect">
            <a:avLst/>
          </a:prstGeom>
          <a:solidFill>
            <a:srgbClr val="FFC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Arial" charset="0"/>
            </a:endParaRPr>
          </a:p>
        </p:txBody>
      </p:sp>
      <p:sp>
        <p:nvSpPr>
          <p:cNvPr id="8" name="Rectangle: Rounded Corners 7">
            <a:extLst>
              <a:ext uri="{FF2B5EF4-FFF2-40B4-BE49-F238E27FC236}">
                <a16:creationId xmlns:a16="http://schemas.microsoft.com/office/drawing/2014/main" id="{9117406D-EE6C-4D28-850F-BAA9D662C05A}"/>
              </a:ext>
            </a:extLst>
          </p:cNvPr>
          <p:cNvSpPr/>
          <p:nvPr/>
        </p:nvSpPr>
        <p:spPr bwMode="auto">
          <a:xfrm>
            <a:off x="3371850" y="3254901"/>
            <a:ext cx="742950" cy="374123"/>
          </a:xfrm>
          <a:prstGeom prst="roundRect">
            <a:avLst/>
          </a:prstGeom>
          <a:solidFill>
            <a:srgbClr val="F406C7"/>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Arial" charset="0"/>
            </a:endParaRPr>
          </a:p>
        </p:txBody>
      </p:sp>
      <p:sp>
        <p:nvSpPr>
          <p:cNvPr id="9" name="Rectangle: Rounded Corners 8">
            <a:extLst>
              <a:ext uri="{FF2B5EF4-FFF2-40B4-BE49-F238E27FC236}">
                <a16:creationId xmlns:a16="http://schemas.microsoft.com/office/drawing/2014/main" id="{57A872A6-EC82-44AE-A6F4-9001F8DD88E1}"/>
              </a:ext>
            </a:extLst>
          </p:cNvPr>
          <p:cNvSpPr/>
          <p:nvPr/>
        </p:nvSpPr>
        <p:spPr bwMode="auto">
          <a:xfrm>
            <a:off x="895350" y="4014252"/>
            <a:ext cx="733425" cy="374123"/>
          </a:xfrm>
          <a:prstGeom prst="roundRect">
            <a:avLst/>
          </a:prstGeom>
          <a:solidFill>
            <a:srgbClr val="00B0F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Arial" charset="0"/>
            </a:endParaRPr>
          </a:p>
        </p:txBody>
      </p:sp>
      <p:sp>
        <p:nvSpPr>
          <p:cNvPr id="10" name="Rectangle: Rounded Corners 9">
            <a:extLst>
              <a:ext uri="{FF2B5EF4-FFF2-40B4-BE49-F238E27FC236}">
                <a16:creationId xmlns:a16="http://schemas.microsoft.com/office/drawing/2014/main" id="{70828284-B07F-4BC6-913E-436D704A729A}"/>
              </a:ext>
            </a:extLst>
          </p:cNvPr>
          <p:cNvSpPr/>
          <p:nvPr/>
        </p:nvSpPr>
        <p:spPr bwMode="auto">
          <a:xfrm>
            <a:off x="895351" y="4724401"/>
            <a:ext cx="1376362" cy="374123"/>
          </a:xfrm>
          <a:prstGeom prst="roundRect">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Arial" charset="0"/>
            </a:endParaRPr>
          </a:p>
        </p:txBody>
      </p:sp>
      <p:sp>
        <p:nvSpPr>
          <p:cNvPr id="11" name="Rectangle: Rounded Corners 10">
            <a:extLst>
              <a:ext uri="{FF2B5EF4-FFF2-40B4-BE49-F238E27FC236}">
                <a16:creationId xmlns:a16="http://schemas.microsoft.com/office/drawing/2014/main" id="{791822DF-0A0F-41B4-8565-A05737AA5EBA}"/>
              </a:ext>
            </a:extLst>
          </p:cNvPr>
          <p:cNvSpPr/>
          <p:nvPr/>
        </p:nvSpPr>
        <p:spPr bwMode="auto">
          <a:xfrm>
            <a:off x="466725" y="5845701"/>
            <a:ext cx="857250" cy="374123"/>
          </a:xfrm>
          <a:prstGeom prst="roundRect">
            <a:avLst/>
          </a:prstGeom>
          <a:solidFill>
            <a:srgbClr val="FFC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Arial" charset="0"/>
              </a:rPr>
              <a:t>plenty</a:t>
            </a:r>
          </a:p>
        </p:txBody>
      </p:sp>
      <p:sp>
        <p:nvSpPr>
          <p:cNvPr id="13" name="Rectangle: Rounded Corners 12">
            <a:extLst>
              <a:ext uri="{FF2B5EF4-FFF2-40B4-BE49-F238E27FC236}">
                <a16:creationId xmlns:a16="http://schemas.microsoft.com/office/drawing/2014/main" id="{3DCE9248-F33D-4413-88AD-6696C931D098}"/>
              </a:ext>
            </a:extLst>
          </p:cNvPr>
          <p:cNvSpPr/>
          <p:nvPr/>
        </p:nvSpPr>
        <p:spPr bwMode="auto">
          <a:xfrm>
            <a:off x="1752600" y="5845700"/>
            <a:ext cx="742950" cy="374123"/>
          </a:xfrm>
          <a:prstGeom prst="roundRect">
            <a:avLst/>
          </a:prstGeom>
          <a:solidFill>
            <a:srgbClr val="F406C7"/>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Arial" charset="0"/>
              </a:rPr>
              <a:t>avoid</a:t>
            </a:r>
          </a:p>
        </p:txBody>
      </p:sp>
      <p:sp>
        <p:nvSpPr>
          <p:cNvPr id="14" name="Rectangle: Rounded Corners 13">
            <a:extLst>
              <a:ext uri="{FF2B5EF4-FFF2-40B4-BE49-F238E27FC236}">
                <a16:creationId xmlns:a16="http://schemas.microsoft.com/office/drawing/2014/main" id="{227983AC-6BB3-450B-8C5F-38B880F3C5A4}"/>
              </a:ext>
            </a:extLst>
          </p:cNvPr>
          <p:cNvSpPr/>
          <p:nvPr/>
        </p:nvSpPr>
        <p:spPr bwMode="auto">
          <a:xfrm>
            <a:off x="2828925" y="5845699"/>
            <a:ext cx="733425" cy="374123"/>
          </a:xfrm>
          <a:prstGeom prst="roundRect">
            <a:avLst/>
          </a:prstGeom>
          <a:solidFill>
            <a:srgbClr val="00B0F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Arial" charset="0"/>
              </a:rPr>
              <a:t>fluids</a:t>
            </a:r>
          </a:p>
        </p:txBody>
      </p:sp>
      <p:sp>
        <p:nvSpPr>
          <p:cNvPr id="15" name="Rectangle: Rounded Corners 14">
            <a:extLst>
              <a:ext uri="{FF2B5EF4-FFF2-40B4-BE49-F238E27FC236}">
                <a16:creationId xmlns:a16="http://schemas.microsoft.com/office/drawing/2014/main" id="{673ED4B2-B5F1-43C6-B46E-B0730C346EBD}"/>
              </a:ext>
            </a:extLst>
          </p:cNvPr>
          <p:cNvSpPr/>
          <p:nvPr/>
        </p:nvSpPr>
        <p:spPr bwMode="auto">
          <a:xfrm>
            <a:off x="4000500" y="5845698"/>
            <a:ext cx="1376362" cy="374123"/>
          </a:xfrm>
          <a:prstGeom prst="roundRect">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Arial" charset="0"/>
              </a:rPr>
              <a:t>sunscreen</a:t>
            </a:r>
          </a:p>
        </p:txBody>
      </p:sp>
    </p:spTree>
    <p:extLst>
      <p:ext uri="{BB962C8B-B14F-4D97-AF65-F5344CB8AC3E}">
        <p14:creationId xmlns:p14="http://schemas.microsoft.com/office/powerpoint/2010/main" val="720728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6D21-D08F-449E-897B-CFD453583A30}"/>
              </a:ext>
            </a:extLst>
          </p:cNvPr>
          <p:cNvSpPr>
            <a:spLocks noGrp="1"/>
          </p:cNvSpPr>
          <p:nvPr>
            <p:ph type="title"/>
          </p:nvPr>
        </p:nvSpPr>
        <p:spPr>
          <a:xfrm>
            <a:off x="1219200" y="228600"/>
            <a:ext cx="9753600" cy="1905000"/>
          </a:xfrm>
        </p:spPr>
        <p:txBody>
          <a:bodyPr/>
          <a:lstStyle/>
          <a:p>
            <a:pPr algn="ctr"/>
            <a:r>
              <a:rPr lang="en-US" sz="3600" b="1" i="0" strike="noStrike" dirty="0">
                <a:solidFill>
                  <a:schemeClr val="accent2"/>
                </a:solidFill>
                <a:effectLst/>
                <a:latin typeface="Montserrat"/>
              </a:rPr>
              <a:t>Summer Safety for Children with Special Need</a:t>
            </a:r>
            <a:br>
              <a:rPr lang="en-US" sz="3600" b="1" i="0" strike="noStrike" dirty="0">
                <a:solidFill>
                  <a:srgbClr val="000000"/>
                </a:solidFill>
                <a:effectLst/>
                <a:latin typeface="Montserrat"/>
              </a:rPr>
            </a:br>
            <a:r>
              <a:rPr lang="en-US" sz="2400" b="1" i="0" strike="noStrike" dirty="0">
                <a:solidFill>
                  <a:schemeClr val="accent2"/>
                </a:solidFill>
                <a:effectLst/>
                <a:latin typeface="Montserrat"/>
              </a:rPr>
              <a:t>Exercise: Complete the following sentences</a:t>
            </a:r>
            <a:br>
              <a:rPr lang="en-US" sz="3600" b="1" i="0" u="sng" dirty="0">
                <a:solidFill>
                  <a:srgbClr val="000000"/>
                </a:solidFill>
                <a:effectLst/>
                <a:latin typeface="Montserrat"/>
              </a:rPr>
            </a:br>
            <a:endParaRPr lang="en-US" sz="3600" b="1" i="0" u="sng" dirty="0">
              <a:solidFill>
                <a:srgbClr val="000000"/>
              </a:solidFill>
              <a:effectLst/>
              <a:latin typeface="Montserrat"/>
            </a:endParaRPr>
          </a:p>
        </p:txBody>
      </p:sp>
      <p:sp>
        <p:nvSpPr>
          <p:cNvPr id="5" name="TextBox 4">
            <a:extLst>
              <a:ext uri="{FF2B5EF4-FFF2-40B4-BE49-F238E27FC236}">
                <a16:creationId xmlns:a16="http://schemas.microsoft.com/office/drawing/2014/main" id="{86006122-6FBF-45F4-97EF-183B69C59587}"/>
              </a:ext>
            </a:extLst>
          </p:cNvPr>
          <p:cNvSpPr txBox="1"/>
          <p:nvPr/>
        </p:nvSpPr>
        <p:spPr>
          <a:xfrm>
            <a:off x="0" y="1736198"/>
            <a:ext cx="12191999" cy="3354765"/>
          </a:xfrm>
          <a:prstGeom prst="rect">
            <a:avLst/>
          </a:prstGeom>
          <a:noFill/>
        </p:spPr>
        <p:txBody>
          <a:bodyPr wrap="square">
            <a:spAutoFit/>
          </a:bodyPr>
          <a:lstStyle/>
          <a:p>
            <a:pPr algn="l"/>
            <a:r>
              <a:rPr lang="en-US" b="0" i="0" dirty="0">
                <a:solidFill>
                  <a:srgbClr val="000000"/>
                </a:solidFill>
                <a:effectLst/>
                <a:latin typeface="Montserrat"/>
              </a:rPr>
              <a:t>				</a:t>
            </a:r>
            <a:r>
              <a:rPr lang="en-US" b="0" i="0" dirty="0">
                <a:solidFill>
                  <a:schemeClr val="accent5"/>
                </a:solidFill>
                <a:effectLst/>
                <a:latin typeface="Montserrat"/>
              </a:rPr>
              <a:t>To avoid heat exhaustion or heat stroke:</a:t>
            </a:r>
          </a:p>
          <a:p>
            <a:pPr algn="l"/>
            <a:endParaRPr lang="en-US" b="0" i="0" dirty="0">
              <a:solidFill>
                <a:srgbClr val="000000"/>
              </a:solidFill>
              <a:effectLst/>
              <a:latin typeface="Montserrat"/>
            </a:endParaRPr>
          </a:p>
          <a:p>
            <a:pPr algn="l">
              <a:buFont typeface="Arial" panose="020B0604020202020204" pitchFamily="34" charset="0"/>
              <a:buChar char="•"/>
            </a:pPr>
            <a:r>
              <a:rPr lang="en-US" sz="2800" b="0" i="0" dirty="0">
                <a:solidFill>
                  <a:srgbClr val="00B0F0"/>
                </a:solidFill>
                <a:effectLst/>
                <a:latin typeface="Montserrat"/>
              </a:rPr>
              <a:t>Wear wide-brimmed hats, and light-colored, loose-fitting clothes</a:t>
            </a:r>
          </a:p>
          <a:p>
            <a:pPr algn="l">
              <a:buFont typeface="Arial" panose="020B0604020202020204" pitchFamily="34" charset="0"/>
              <a:buChar char="•"/>
            </a:pPr>
            <a:endParaRPr lang="en-US" sz="2800" b="0" i="0" dirty="0">
              <a:solidFill>
                <a:srgbClr val="00B0F0"/>
              </a:solidFill>
              <a:effectLst/>
              <a:latin typeface="Montserrat"/>
            </a:endParaRPr>
          </a:p>
          <a:p>
            <a:pPr algn="l">
              <a:buFont typeface="Arial" panose="020B0604020202020204" pitchFamily="34" charset="0"/>
              <a:buChar char="•"/>
            </a:pPr>
            <a:r>
              <a:rPr lang="en-US" sz="2800" b="0" i="0" dirty="0">
                <a:solidFill>
                  <a:srgbClr val="00B0F0"/>
                </a:solidFill>
                <a:effectLst/>
                <a:latin typeface="Montserrat"/>
              </a:rPr>
              <a:t>Eat more frequently, and be sure meals are well-balanced, cool, and light</a:t>
            </a:r>
          </a:p>
          <a:p>
            <a:pPr algn="l">
              <a:buFont typeface="Arial" panose="020B0604020202020204" pitchFamily="34" charset="0"/>
              <a:buChar char="•"/>
            </a:pPr>
            <a:endParaRPr lang="en-US" sz="2800" b="0" i="0" dirty="0">
              <a:solidFill>
                <a:srgbClr val="00B0F0"/>
              </a:solidFill>
              <a:effectLst/>
              <a:latin typeface="Montserrat"/>
            </a:endParaRPr>
          </a:p>
          <a:p>
            <a:pPr algn="l">
              <a:buFont typeface="Arial" panose="020B0604020202020204" pitchFamily="34" charset="0"/>
              <a:buChar char="•"/>
            </a:pPr>
            <a:r>
              <a:rPr lang="en-US" sz="2800" b="0" i="0" dirty="0">
                <a:solidFill>
                  <a:srgbClr val="00B0F0"/>
                </a:solidFill>
                <a:effectLst/>
                <a:latin typeface="Montserrat"/>
              </a:rPr>
              <a:t>Avoid outdoor activities from 10am to 4pm, which is the hottest part of the day</a:t>
            </a:r>
          </a:p>
          <a:p>
            <a:pPr algn="l"/>
            <a:endParaRPr lang="en-US" b="0" i="0" dirty="0">
              <a:solidFill>
                <a:srgbClr val="000000"/>
              </a:solidFill>
              <a:effectLst/>
              <a:latin typeface="Montserrat"/>
            </a:endParaRPr>
          </a:p>
        </p:txBody>
      </p:sp>
      <p:sp>
        <p:nvSpPr>
          <p:cNvPr id="7" name="Rectangle: Rounded Corners 6">
            <a:extLst>
              <a:ext uri="{FF2B5EF4-FFF2-40B4-BE49-F238E27FC236}">
                <a16:creationId xmlns:a16="http://schemas.microsoft.com/office/drawing/2014/main" id="{22026093-517F-4683-8E04-9BB53F446A2C}"/>
              </a:ext>
            </a:extLst>
          </p:cNvPr>
          <p:cNvSpPr/>
          <p:nvPr/>
        </p:nvSpPr>
        <p:spPr bwMode="auto">
          <a:xfrm>
            <a:off x="8515350" y="2590800"/>
            <a:ext cx="1104900" cy="374123"/>
          </a:xfrm>
          <a:prstGeom prst="roundRect">
            <a:avLst/>
          </a:prstGeom>
          <a:solidFill>
            <a:srgbClr val="F406C7"/>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Arial" charset="0"/>
            </a:endParaRPr>
          </a:p>
        </p:txBody>
      </p:sp>
      <p:sp>
        <p:nvSpPr>
          <p:cNvPr id="8" name="Rectangle: Rounded Corners 7">
            <a:extLst>
              <a:ext uri="{FF2B5EF4-FFF2-40B4-BE49-F238E27FC236}">
                <a16:creationId xmlns:a16="http://schemas.microsoft.com/office/drawing/2014/main" id="{9117406D-EE6C-4D28-850F-BAA9D662C05A}"/>
              </a:ext>
            </a:extLst>
          </p:cNvPr>
          <p:cNvSpPr/>
          <p:nvPr/>
        </p:nvSpPr>
        <p:spPr bwMode="auto">
          <a:xfrm>
            <a:off x="4991100" y="3413580"/>
            <a:ext cx="895350" cy="374123"/>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Arial" charset="0"/>
            </a:endParaRPr>
          </a:p>
        </p:txBody>
      </p:sp>
      <p:sp>
        <p:nvSpPr>
          <p:cNvPr id="9" name="Rectangle: Rounded Corners 8">
            <a:extLst>
              <a:ext uri="{FF2B5EF4-FFF2-40B4-BE49-F238E27FC236}">
                <a16:creationId xmlns:a16="http://schemas.microsoft.com/office/drawing/2014/main" id="{57A872A6-EC82-44AE-A6F4-9001F8DD88E1}"/>
              </a:ext>
            </a:extLst>
          </p:cNvPr>
          <p:cNvSpPr/>
          <p:nvPr/>
        </p:nvSpPr>
        <p:spPr bwMode="auto">
          <a:xfrm>
            <a:off x="200024" y="4248939"/>
            <a:ext cx="866776" cy="374123"/>
          </a:xfrm>
          <a:prstGeom prst="roundRect">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Arial" charset="0"/>
            </a:endParaRPr>
          </a:p>
        </p:txBody>
      </p:sp>
      <p:sp>
        <p:nvSpPr>
          <p:cNvPr id="10" name="Rectangle: Rounded Corners 9">
            <a:extLst>
              <a:ext uri="{FF2B5EF4-FFF2-40B4-BE49-F238E27FC236}">
                <a16:creationId xmlns:a16="http://schemas.microsoft.com/office/drawing/2014/main" id="{70828284-B07F-4BC6-913E-436D704A729A}"/>
              </a:ext>
            </a:extLst>
          </p:cNvPr>
          <p:cNvSpPr/>
          <p:nvPr/>
        </p:nvSpPr>
        <p:spPr bwMode="auto">
          <a:xfrm>
            <a:off x="8334376" y="4283946"/>
            <a:ext cx="1104900" cy="374123"/>
          </a:xfrm>
          <a:prstGeom prst="roundRect">
            <a:avLst/>
          </a:prstGeom>
          <a:solidFill>
            <a:srgbClr val="FFFF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2"/>
              </a:solidFill>
              <a:effectLst/>
              <a:latin typeface="Arial" charset="0"/>
            </a:endParaRPr>
          </a:p>
        </p:txBody>
      </p:sp>
      <p:sp>
        <p:nvSpPr>
          <p:cNvPr id="11" name="Rectangle: Rounded Corners 10">
            <a:extLst>
              <a:ext uri="{FF2B5EF4-FFF2-40B4-BE49-F238E27FC236}">
                <a16:creationId xmlns:a16="http://schemas.microsoft.com/office/drawing/2014/main" id="{797217B3-1448-42FF-AEAF-EC6DBB1CE175}"/>
              </a:ext>
            </a:extLst>
          </p:cNvPr>
          <p:cNvSpPr/>
          <p:nvPr/>
        </p:nvSpPr>
        <p:spPr bwMode="auto">
          <a:xfrm>
            <a:off x="2057399" y="5720875"/>
            <a:ext cx="866776" cy="374123"/>
          </a:xfrm>
          <a:prstGeom prst="roundRect">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Arial" charset="0"/>
              </a:rPr>
              <a:t>Avoid</a:t>
            </a:r>
          </a:p>
        </p:txBody>
      </p:sp>
      <p:sp>
        <p:nvSpPr>
          <p:cNvPr id="12" name="Rectangle: Rounded Corners 11">
            <a:extLst>
              <a:ext uri="{FF2B5EF4-FFF2-40B4-BE49-F238E27FC236}">
                <a16:creationId xmlns:a16="http://schemas.microsoft.com/office/drawing/2014/main" id="{AF409DB0-8E14-4DC0-AC50-420A3D92956C}"/>
              </a:ext>
            </a:extLst>
          </p:cNvPr>
          <p:cNvSpPr/>
          <p:nvPr/>
        </p:nvSpPr>
        <p:spPr bwMode="auto">
          <a:xfrm>
            <a:off x="5334000" y="5720874"/>
            <a:ext cx="895350" cy="374123"/>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Arial" charset="0"/>
              </a:rPr>
              <a:t>meals</a:t>
            </a:r>
          </a:p>
        </p:txBody>
      </p:sp>
      <p:sp>
        <p:nvSpPr>
          <p:cNvPr id="13" name="Rectangle: Rounded Corners 12">
            <a:extLst>
              <a:ext uri="{FF2B5EF4-FFF2-40B4-BE49-F238E27FC236}">
                <a16:creationId xmlns:a16="http://schemas.microsoft.com/office/drawing/2014/main" id="{8C0D7746-6CFC-470C-A746-9D20889DFF31}"/>
              </a:ext>
            </a:extLst>
          </p:cNvPr>
          <p:cNvSpPr/>
          <p:nvPr/>
        </p:nvSpPr>
        <p:spPr bwMode="auto">
          <a:xfrm>
            <a:off x="7029451" y="5741271"/>
            <a:ext cx="1104900" cy="374123"/>
          </a:xfrm>
          <a:prstGeom prst="roundRect">
            <a:avLst/>
          </a:prstGeom>
          <a:solidFill>
            <a:srgbClr val="F406C7"/>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Arial" charset="0"/>
              </a:rPr>
              <a:t>Clothes</a:t>
            </a:r>
          </a:p>
        </p:txBody>
      </p:sp>
      <p:sp>
        <p:nvSpPr>
          <p:cNvPr id="14" name="Rectangle: Rounded Corners 13">
            <a:extLst>
              <a:ext uri="{FF2B5EF4-FFF2-40B4-BE49-F238E27FC236}">
                <a16:creationId xmlns:a16="http://schemas.microsoft.com/office/drawing/2014/main" id="{472E1440-30D7-4D37-93B1-9FD18402C16C}"/>
              </a:ext>
            </a:extLst>
          </p:cNvPr>
          <p:cNvSpPr/>
          <p:nvPr/>
        </p:nvSpPr>
        <p:spPr bwMode="auto">
          <a:xfrm>
            <a:off x="3514726" y="5741271"/>
            <a:ext cx="1104900" cy="374123"/>
          </a:xfrm>
          <a:prstGeom prst="roundRect">
            <a:avLst/>
          </a:prstGeom>
          <a:solidFill>
            <a:srgbClr val="FFFF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2"/>
                </a:solidFill>
                <a:effectLst/>
                <a:latin typeface="Arial" charset="0"/>
              </a:rPr>
              <a:t>Hottest</a:t>
            </a:r>
          </a:p>
        </p:txBody>
      </p:sp>
    </p:spTree>
    <p:extLst>
      <p:ext uri="{BB962C8B-B14F-4D97-AF65-F5344CB8AC3E}">
        <p14:creationId xmlns:p14="http://schemas.microsoft.com/office/powerpoint/2010/main" val="366408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Water Safety for Families with Children with Special Needs">
            <a:hlinkClick r:id="" action="ppaction://media"/>
            <a:extLst>
              <a:ext uri="{FF2B5EF4-FFF2-40B4-BE49-F238E27FC236}">
                <a16:creationId xmlns:a16="http://schemas.microsoft.com/office/drawing/2014/main" id="{0EB494A9-C93C-49E9-B7F2-B3AB066A94E5}"/>
              </a:ext>
            </a:extLst>
          </p:cNvPr>
          <p:cNvPicPr>
            <a:picLocks noRot="1" noChangeAspect="1"/>
          </p:cNvPicPr>
          <p:nvPr>
            <a:videoFile r:link="rId1"/>
          </p:nvPr>
        </p:nvPicPr>
        <p:blipFill>
          <a:blip r:embed="rId3"/>
          <a:stretch>
            <a:fillRect/>
          </a:stretch>
        </p:blipFill>
        <p:spPr>
          <a:xfrm>
            <a:off x="0" y="-15240"/>
            <a:ext cx="12192000" cy="6888480"/>
          </a:xfrm>
          <a:prstGeom prst="rect">
            <a:avLst/>
          </a:prstGeom>
        </p:spPr>
      </p:pic>
    </p:spTree>
    <p:extLst>
      <p:ext uri="{BB962C8B-B14F-4D97-AF65-F5344CB8AC3E}">
        <p14:creationId xmlns:p14="http://schemas.microsoft.com/office/powerpoint/2010/main" val="34699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C8F9-044E-4DC6-9A9A-A190EACC0348}"/>
              </a:ext>
            </a:extLst>
          </p:cNvPr>
          <p:cNvSpPr>
            <a:spLocks noGrp="1"/>
          </p:cNvSpPr>
          <p:nvPr>
            <p:ph type="title"/>
          </p:nvPr>
        </p:nvSpPr>
        <p:spPr>
          <a:xfrm>
            <a:off x="1219199" y="1417638"/>
            <a:ext cx="10544175" cy="715962"/>
          </a:xfrm>
        </p:spPr>
        <p:txBody>
          <a:bodyPr/>
          <a:lstStyle/>
          <a:p>
            <a:pPr algn="ctr"/>
            <a:r>
              <a:rPr lang="en-US" sz="4800" b="0" i="0" cap="all" dirty="0">
                <a:solidFill>
                  <a:srgbClr val="000000"/>
                </a:solidFill>
                <a:effectLst/>
                <a:latin typeface="Open Sans"/>
              </a:rPr>
              <a:t>FUN SUMMER ACTIVITIES TO DO</a:t>
            </a:r>
            <a:br>
              <a:rPr lang="en-US" sz="4800" b="0" i="0" cap="all" dirty="0">
                <a:solidFill>
                  <a:srgbClr val="000000"/>
                </a:solidFill>
                <a:effectLst/>
                <a:latin typeface="Open Sans"/>
              </a:rPr>
            </a:br>
            <a:endParaRPr lang="en-US" sz="4800" dirty="0">
              <a:solidFill>
                <a:srgbClr val="000000"/>
              </a:solidFill>
            </a:endParaRPr>
          </a:p>
        </p:txBody>
      </p:sp>
      <p:pic>
        <p:nvPicPr>
          <p:cNvPr id="8194" name="Picture 2" descr="Top 10 Summer Activities | Camping | Scavenger Hunt | Picnic | Sports">
            <a:extLst>
              <a:ext uri="{FF2B5EF4-FFF2-40B4-BE49-F238E27FC236}">
                <a16:creationId xmlns:a16="http://schemas.microsoft.com/office/drawing/2014/main" id="{120C8171-8026-4869-A728-B009A00FC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33600"/>
            <a:ext cx="12192001"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81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BA74-1F58-4206-B695-6FF6EB689CC8}"/>
              </a:ext>
            </a:extLst>
          </p:cNvPr>
          <p:cNvSpPr>
            <a:spLocks noGrp="1"/>
          </p:cNvSpPr>
          <p:nvPr>
            <p:ph type="title"/>
          </p:nvPr>
        </p:nvSpPr>
        <p:spPr>
          <a:xfrm>
            <a:off x="1219200" y="583707"/>
            <a:ext cx="9753600" cy="715962"/>
          </a:xfrm>
        </p:spPr>
        <p:txBody>
          <a:bodyPr/>
          <a:lstStyle/>
          <a:p>
            <a:pPr algn="ctr"/>
            <a:r>
              <a:rPr lang="en-US" sz="4400" b="0" i="0" cap="all" dirty="0">
                <a:solidFill>
                  <a:srgbClr val="0070C0"/>
                </a:solidFill>
                <a:effectLst/>
                <a:latin typeface="Open Sans"/>
              </a:rPr>
              <a:t>FUN SUMMER ACTIVITIES TO DO</a:t>
            </a:r>
            <a:br>
              <a:rPr lang="en-US" sz="4400" b="0" i="0" cap="all" dirty="0">
                <a:solidFill>
                  <a:srgbClr val="000000"/>
                </a:solidFill>
                <a:effectLst/>
                <a:latin typeface="Open Sans"/>
              </a:rPr>
            </a:br>
            <a:endParaRPr lang="en-US" dirty="0"/>
          </a:p>
        </p:txBody>
      </p:sp>
      <p:sp>
        <p:nvSpPr>
          <p:cNvPr id="3" name="Content Placeholder 2">
            <a:extLst>
              <a:ext uri="{FF2B5EF4-FFF2-40B4-BE49-F238E27FC236}">
                <a16:creationId xmlns:a16="http://schemas.microsoft.com/office/drawing/2014/main" id="{752803DB-A53D-4164-BDAE-1A6D8144E6DA}"/>
              </a:ext>
            </a:extLst>
          </p:cNvPr>
          <p:cNvSpPr>
            <a:spLocks noGrp="1"/>
          </p:cNvSpPr>
          <p:nvPr>
            <p:ph sz="half" idx="1"/>
          </p:nvPr>
        </p:nvSpPr>
        <p:spPr>
          <a:xfrm>
            <a:off x="169919" y="1404144"/>
            <a:ext cx="6027683" cy="4983546"/>
          </a:xfrm>
        </p:spPr>
        <p:txBody>
          <a:bodyPr/>
          <a:lstStyle/>
          <a:p>
            <a:r>
              <a:rPr lang="en-US" sz="2400" b="0" i="0" dirty="0">
                <a:solidFill>
                  <a:srgbClr val="F406C7"/>
                </a:solidFill>
                <a:effectLst/>
                <a:latin typeface="Open Sans"/>
              </a:rPr>
              <a:t>Summer holidays can be daunting for many people. A huge change of routine coupled with trying to find suitable activities for people with special needs can, at times, be challenging. </a:t>
            </a:r>
          </a:p>
          <a:p>
            <a:pPr marL="0" indent="0">
              <a:buNone/>
            </a:pPr>
            <a:endParaRPr lang="en-US" sz="2400" dirty="0">
              <a:solidFill>
                <a:srgbClr val="F406C7"/>
              </a:solidFill>
              <a:latin typeface="Open Sans"/>
            </a:endParaRPr>
          </a:p>
          <a:p>
            <a:r>
              <a:rPr lang="en-US" sz="2400" b="0" i="0" dirty="0">
                <a:solidFill>
                  <a:srgbClr val="F406C7"/>
                </a:solidFill>
                <a:effectLst/>
                <a:latin typeface="Open Sans"/>
              </a:rPr>
              <a:t>And with summer around the corner, </a:t>
            </a:r>
            <a:r>
              <a:rPr lang="en-US" sz="2400" dirty="0">
                <a:solidFill>
                  <a:srgbClr val="F406C7"/>
                </a:solidFill>
                <a:latin typeface="Open Sans"/>
              </a:rPr>
              <a:t>people </a:t>
            </a:r>
            <a:r>
              <a:rPr lang="en-US" sz="2400" b="0" i="0" dirty="0">
                <a:solidFill>
                  <a:srgbClr val="F406C7"/>
                </a:solidFill>
                <a:effectLst/>
                <a:latin typeface="Open Sans"/>
              </a:rPr>
              <a:t>with special needs such as cerebral palsy, autism and other specialist needs to prepare ahead to fill up time with entertaining events and activities.</a:t>
            </a:r>
            <a:endParaRPr lang="en-US" sz="2400" dirty="0">
              <a:solidFill>
                <a:srgbClr val="F406C7"/>
              </a:solidFill>
            </a:endParaRPr>
          </a:p>
        </p:txBody>
      </p:sp>
      <p:pic>
        <p:nvPicPr>
          <p:cNvPr id="6" name="Picture 5">
            <a:extLst>
              <a:ext uri="{FF2B5EF4-FFF2-40B4-BE49-F238E27FC236}">
                <a16:creationId xmlns:a16="http://schemas.microsoft.com/office/drawing/2014/main" id="{0F232DCE-C385-43A3-902C-CBA8115E5106}"/>
              </a:ext>
            </a:extLst>
          </p:cNvPr>
          <p:cNvPicPr>
            <a:picLocks noChangeAspect="1"/>
          </p:cNvPicPr>
          <p:nvPr/>
        </p:nvPicPr>
        <p:blipFill>
          <a:blip r:embed="rId2"/>
          <a:stretch>
            <a:fillRect/>
          </a:stretch>
        </p:blipFill>
        <p:spPr>
          <a:xfrm>
            <a:off x="6197602" y="2171476"/>
            <a:ext cx="5753100" cy="4000500"/>
          </a:xfrm>
          <a:prstGeom prst="rect">
            <a:avLst/>
          </a:prstGeom>
        </p:spPr>
      </p:pic>
    </p:spTree>
    <p:extLst>
      <p:ext uri="{BB962C8B-B14F-4D97-AF65-F5344CB8AC3E}">
        <p14:creationId xmlns:p14="http://schemas.microsoft.com/office/powerpoint/2010/main" val="401452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BA74-1F58-4206-B695-6FF6EB689CC8}"/>
              </a:ext>
            </a:extLst>
          </p:cNvPr>
          <p:cNvSpPr>
            <a:spLocks noGrp="1"/>
          </p:cNvSpPr>
          <p:nvPr>
            <p:ph type="title"/>
          </p:nvPr>
        </p:nvSpPr>
        <p:spPr>
          <a:xfrm>
            <a:off x="1219200" y="1046163"/>
            <a:ext cx="9753600" cy="715962"/>
          </a:xfrm>
        </p:spPr>
        <p:txBody>
          <a:bodyPr/>
          <a:lstStyle/>
          <a:p>
            <a:pPr algn="ctr"/>
            <a:r>
              <a:rPr lang="en-US" sz="4400" b="0" i="0" cap="all" dirty="0">
                <a:solidFill>
                  <a:srgbClr val="000000"/>
                </a:solidFill>
                <a:effectLst/>
                <a:latin typeface="Open Sans"/>
              </a:rPr>
              <a:t>FUN SUMMER ACTIVITIES TO DO</a:t>
            </a:r>
            <a:br>
              <a:rPr lang="en-US" sz="4400" b="0" i="0" cap="all" dirty="0">
                <a:solidFill>
                  <a:srgbClr val="000000"/>
                </a:solidFill>
                <a:effectLst/>
                <a:latin typeface="Open Sans"/>
              </a:rPr>
            </a:br>
            <a:endParaRPr lang="en-US" dirty="0"/>
          </a:p>
        </p:txBody>
      </p:sp>
      <p:sp>
        <p:nvSpPr>
          <p:cNvPr id="3" name="Content Placeholder 2">
            <a:extLst>
              <a:ext uri="{FF2B5EF4-FFF2-40B4-BE49-F238E27FC236}">
                <a16:creationId xmlns:a16="http://schemas.microsoft.com/office/drawing/2014/main" id="{752803DB-A53D-4164-BDAE-1A6D8144E6DA}"/>
              </a:ext>
            </a:extLst>
          </p:cNvPr>
          <p:cNvSpPr>
            <a:spLocks noGrp="1"/>
          </p:cNvSpPr>
          <p:nvPr>
            <p:ph sz="half" idx="1"/>
          </p:nvPr>
        </p:nvSpPr>
        <p:spPr>
          <a:xfrm>
            <a:off x="1219200" y="2023269"/>
            <a:ext cx="9448801" cy="171450"/>
          </a:xfrm>
        </p:spPr>
        <p:txBody>
          <a:bodyPr/>
          <a:lstStyle/>
          <a:p>
            <a:r>
              <a:rPr lang="en-US" sz="2000" b="0" i="0" dirty="0">
                <a:solidFill>
                  <a:srgbClr val="363636"/>
                </a:solidFill>
                <a:effectLst/>
                <a:latin typeface="Open Sans"/>
              </a:rPr>
              <a:t>Pack up your favorite lunch, grab a blanket and eat outdoors in the sunshine! If it’s raining, why not have an indoor picnic? With a picnic if you decide to go outdoors and use a blanket, an extra-large blanket will also give you plenty of room for your picnic feast and allow for additional room if you’d like a floor sitter on your blanket top surface for yourself.</a:t>
            </a:r>
            <a:endParaRPr lang="en-US" sz="2000" dirty="0"/>
          </a:p>
        </p:txBody>
      </p:sp>
      <p:sp>
        <p:nvSpPr>
          <p:cNvPr id="4" name="TextBox 3">
            <a:extLst>
              <a:ext uri="{FF2B5EF4-FFF2-40B4-BE49-F238E27FC236}">
                <a16:creationId xmlns:a16="http://schemas.microsoft.com/office/drawing/2014/main" id="{3FF5D94A-FB2C-419D-93C6-43B638BD1233}"/>
              </a:ext>
            </a:extLst>
          </p:cNvPr>
          <p:cNvSpPr txBox="1"/>
          <p:nvPr/>
        </p:nvSpPr>
        <p:spPr>
          <a:xfrm>
            <a:off x="2705100" y="1404144"/>
            <a:ext cx="6791325" cy="461665"/>
          </a:xfrm>
          <a:prstGeom prst="rect">
            <a:avLst/>
          </a:prstGeom>
          <a:noFill/>
        </p:spPr>
        <p:txBody>
          <a:bodyPr wrap="square" rtlCol="0">
            <a:spAutoFit/>
          </a:bodyPr>
          <a:lstStyle/>
          <a:p>
            <a:r>
              <a:rPr lang="en-US" sz="2400" b="0" i="0" dirty="0">
                <a:solidFill>
                  <a:srgbClr val="000000"/>
                </a:solidFill>
                <a:effectLst/>
                <a:latin typeface="Open Sans"/>
              </a:rPr>
              <a:t>Enjoy a picnic</a:t>
            </a:r>
            <a:endParaRPr lang="en-US" dirty="0"/>
          </a:p>
        </p:txBody>
      </p:sp>
      <p:pic>
        <p:nvPicPr>
          <p:cNvPr id="6" name="Picture 5">
            <a:extLst>
              <a:ext uri="{FF2B5EF4-FFF2-40B4-BE49-F238E27FC236}">
                <a16:creationId xmlns:a16="http://schemas.microsoft.com/office/drawing/2014/main" id="{C47B51C2-F24D-4176-955B-1A0BFFC10BB5}"/>
              </a:ext>
            </a:extLst>
          </p:cNvPr>
          <p:cNvPicPr>
            <a:picLocks noChangeAspect="1"/>
          </p:cNvPicPr>
          <p:nvPr/>
        </p:nvPicPr>
        <p:blipFill>
          <a:blip r:embed="rId2"/>
          <a:stretch>
            <a:fillRect/>
          </a:stretch>
        </p:blipFill>
        <p:spPr>
          <a:xfrm>
            <a:off x="1219199" y="3686175"/>
            <a:ext cx="9753599" cy="3171825"/>
          </a:xfrm>
          <a:prstGeom prst="rect">
            <a:avLst/>
          </a:prstGeom>
        </p:spPr>
      </p:pic>
    </p:spTree>
    <p:extLst>
      <p:ext uri="{BB962C8B-B14F-4D97-AF65-F5344CB8AC3E}">
        <p14:creationId xmlns:p14="http://schemas.microsoft.com/office/powerpoint/2010/main" val="395845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BA74-1F58-4206-B695-6FF6EB689CC8}"/>
              </a:ext>
            </a:extLst>
          </p:cNvPr>
          <p:cNvSpPr>
            <a:spLocks noGrp="1"/>
          </p:cNvSpPr>
          <p:nvPr>
            <p:ph type="title"/>
          </p:nvPr>
        </p:nvSpPr>
        <p:spPr>
          <a:xfrm>
            <a:off x="1219200" y="1046163"/>
            <a:ext cx="9753600" cy="715962"/>
          </a:xfrm>
        </p:spPr>
        <p:txBody>
          <a:bodyPr/>
          <a:lstStyle/>
          <a:p>
            <a:pPr algn="ctr"/>
            <a:r>
              <a:rPr lang="en-US" sz="4400" b="0" i="0" cap="all" dirty="0">
                <a:solidFill>
                  <a:srgbClr val="000000"/>
                </a:solidFill>
                <a:effectLst/>
                <a:latin typeface="Open Sans"/>
              </a:rPr>
              <a:t>FUN SUMMER ACTIVITIES TO DO</a:t>
            </a:r>
            <a:br>
              <a:rPr lang="en-US" sz="4400" b="0" i="0" cap="all" dirty="0">
                <a:solidFill>
                  <a:srgbClr val="000000"/>
                </a:solidFill>
                <a:effectLst/>
                <a:latin typeface="Open Sans"/>
              </a:rPr>
            </a:br>
            <a:endParaRPr lang="en-US" dirty="0"/>
          </a:p>
        </p:txBody>
      </p:sp>
      <p:sp>
        <p:nvSpPr>
          <p:cNvPr id="3" name="Content Placeholder 2">
            <a:extLst>
              <a:ext uri="{FF2B5EF4-FFF2-40B4-BE49-F238E27FC236}">
                <a16:creationId xmlns:a16="http://schemas.microsoft.com/office/drawing/2014/main" id="{752803DB-A53D-4164-BDAE-1A6D8144E6DA}"/>
              </a:ext>
            </a:extLst>
          </p:cNvPr>
          <p:cNvSpPr>
            <a:spLocks noGrp="1"/>
          </p:cNvSpPr>
          <p:nvPr>
            <p:ph sz="half" idx="1"/>
          </p:nvPr>
        </p:nvSpPr>
        <p:spPr>
          <a:xfrm>
            <a:off x="1219200" y="2023269"/>
            <a:ext cx="9448801" cy="171450"/>
          </a:xfrm>
        </p:spPr>
        <p:txBody>
          <a:bodyPr/>
          <a:lstStyle/>
          <a:p>
            <a:r>
              <a:rPr lang="en-US" sz="2000" b="0" i="0" dirty="0">
                <a:solidFill>
                  <a:srgbClr val="363636"/>
                </a:solidFill>
                <a:effectLst/>
                <a:latin typeface="Open Sans"/>
              </a:rPr>
              <a:t>There are plenty of simple games that you can play with your child, which are fun, stimulating and good for aiding fine and gross motor skills. For example, color matching (you could use something as simple as a pair of socks), puzzles, ‘Simon Says’, encouraging rolling a ball to one another. There are also lots of great, simple games that you can download for tablets and iPads.</a:t>
            </a:r>
            <a:endParaRPr lang="en-US" sz="2000" dirty="0"/>
          </a:p>
        </p:txBody>
      </p:sp>
      <p:sp>
        <p:nvSpPr>
          <p:cNvPr id="4" name="TextBox 3">
            <a:extLst>
              <a:ext uri="{FF2B5EF4-FFF2-40B4-BE49-F238E27FC236}">
                <a16:creationId xmlns:a16="http://schemas.microsoft.com/office/drawing/2014/main" id="{3FF5D94A-FB2C-419D-93C6-43B638BD1233}"/>
              </a:ext>
            </a:extLst>
          </p:cNvPr>
          <p:cNvSpPr txBox="1"/>
          <p:nvPr/>
        </p:nvSpPr>
        <p:spPr>
          <a:xfrm>
            <a:off x="2705100" y="1404144"/>
            <a:ext cx="6791325" cy="523220"/>
          </a:xfrm>
          <a:prstGeom prst="rect">
            <a:avLst/>
          </a:prstGeom>
          <a:noFill/>
        </p:spPr>
        <p:txBody>
          <a:bodyPr wrap="square" rtlCol="0">
            <a:spAutoFit/>
          </a:bodyPr>
          <a:lstStyle/>
          <a:p>
            <a:r>
              <a:rPr lang="en-US" sz="2800" b="0" i="0" dirty="0">
                <a:solidFill>
                  <a:srgbClr val="363636"/>
                </a:solidFill>
                <a:effectLst/>
                <a:latin typeface="Open Sans"/>
              </a:rPr>
              <a:t>Simple Games </a:t>
            </a:r>
            <a:endParaRPr lang="en-US" sz="2800" dirty="0"/>
          </a:p>
        </p:txBody>
      </p:sp>
      <p:pic>
        <p:nvPicPr>
          <p:cNvPr id="6" name="Picture 5">
            <a:extLst>
              <a:ext uri="{FF2B5EF4-FFF2-40B4-BE49-F238E27FC236}">
                <a16:creationId xmlns:a16="http://schemas.microsoft.com/office/drawing/2014/main" id="{23DD0FFF-A7A6-4BB7-A971-FDB028B3E903}"/>
              </a:ext>
            </a:extLst>
          </p:cNvPr>
          <p:cNvPicPr>
            <a:picLocks noChangeAspect="1"/>
          </p:cNvPicPr>
          <p:nvPr/>
        </p:nvPicPr>
        <p:blipFill>
          <a:blip r:embed="rId2"/>
          <a:stretch>
            <a:fillRect/>
          </a:stretch>
        </p:blipFill>
        <p:spPr>
          <a:xfrm>
            <a:off x="1219200" y="3758055"/>
            <a:ext cx="9753600" cy="3099945"/>
          </a:xfrm>
          <a:prstGeom prst="rect">
            <a:avLst/>
          </a:prstGeom>
        </p:spPr>
      </p:pic>
    </p:spTree>
    <p:extLst>
      <p:ext uri="{BB962C8B-B14F-4D97-AF65-F5344CB8AC3E}">
        <p14:creationId xmlns:p14="http://schemas.microsoft.com/office/powerpoint/2010/main" val="259802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BA74-1F58-4206-B695-6FF6EB689CC8}"/>
              </a:ext>
            </a:extLst>
          </p:cNvPr>
          <p:cNvSpPr>
            <a:spLocks noGrp="1"/>
          </p:cNvSpPr>
          <p:nvPr>
            <p:ph type="title"/>
          </p:nvPr>
        </p:nvSpPr>
        <p:spPr>
          <a:xfrm>
            <a:off x="1219200" y="1046163"/>
            <a:ext cx="9753600" cy="715962"/>
          </a:xfrm>
        </p:spPr>
        <p:txBody>
          <a:bodyPr/>
          <a:lstStyle/>
          <a:p>
            <a:pPr algn="ctr"/>
            <a:r>
              <a:rPr lang="en-US" sz="4400" b="0" i="0" cap="all" dirty="0">
                <a:solidFill>
                  <a:srgbClr val="000000"/>
                </a:solidFill>
                <a:effectLst/>
                <a:latin typeface="Open Sans"/>
              </a:rPr>
              <a:t>FUN SUMMER ACTIVITIES TO DO</a:t>
            </a:r>
            <a:br>
              <a:rPr lang="en-US" sz="4400" b="0" i="0" cap="all" dirty="0">
                <a:solidFill>
                  <a:srgbClr val="000000"/>
                </a:solidFill>
                <a:effectLst/>
                <a:latin typeface="Open Sans"/>
              </a:rPr>
            </a:br>
            <a:endParaRPr lang="en-US" dirty="0"/>
          </a:p>
        </p:txBody>
      </p:sp>
      <p:sp>
        <p:nvSpPr>
          <p:cNvPr id="3" name="Content Placeholder 2">
            <a:extLst>
              <a:ext uri="{FF2B5EF4-FFF2-40B4-BE49-F238E27FC236}">
                <a16:creationId xmlns:a16="http://schemas.microsoft.com/office/drawing/2014/main" id="{752803DB-A53D-4164-BDAE-1A6D8144E6DA}"/>
              </a:ext>
            </a:extLst>
          </p:cNvPr>
          <p:cNvSpPr>
            <a:spLocks noGrp="1"/>
          </p:cNvSpPr>
          <p:nvPr>
            <p:ph sz="half" idx="1"/>
          </p:nvPr>
        </p:nvSpPr>
        <p:spPr>
          <a:xfrm>
            <a:off x="1219200" y="2023269"/>
            <a:ext cx="9448801" cy="171450"/>
          </a:xfrm>
        </p:spPr>
        <p:txBody>
          <a:bodyPr/>
          <a:lstStyle/>
          <a:p>
            <a:r>
              <a:rPr lang="en-US" sz="2000" b="0" i="0" dirty="0">
                <a:solidFill>
                  <a:srgbClr val="363636"/>
                </a:solidFill>
                <a:effectLst/>
                <a:latin typeface="Open Sans"/>
              </a:rPr>
              <a:t>Music time is fantastic for people with special needs, those who are non-verbal, as it is great at helping them express themselves. You can use simple actions to songs, such as ‘the wheels on the bus's or use instruments such as homemade shakers (using a bottle and some rice) to shake to the beat. You can also have a dance!</a:t>
            </a:r>
            <a:endParaRPr lang="en-US" sz="2000" dirty="0"/>
          </a:p>
        </p:txBody>
      </p:sp>
      <p:sp>
        <p:nvSpPr>
          <p:cNvPr id="4" name="TextBox 3">
            <a:extLst>
              <a:ext uri="{FF2B5EF4-FFF2-40B4-BE49-F238E27FC236}">
                <a16:creationId xmlns:a16="http://schemas.microsoft.com/office/drawing/2014/main" id="{3FF5D94A-FB2C-419D-93C6-43B638BD1233}"/>
              </a:ext>
            </a:extLst>
          </p:cNvPr>
          <p:cNvSpPr txBox="1"/>
          <p:nvPr/>
        </p:nvSpPr>
        <p:spPr>
          <a:xfrm>
            <a:off x="2705100" y="1404144"/>
            <a:ext cx="6791325" cy="461665"/>
          </a:xfrm>
          <a:prstGeom prst="rect">
            <a:avLst/>
          </a:prstGeom>
          <a:noFill/>
        </p:spPr>
        <p:txBody>
          <a:bodyPr wrap="square" rtlCol="0">
            <a:spAutoFit/>
          </a:bodyPr>
          <a:lstStyle/>
          <a:p>
            <a:r>
              <a:rPr lang="en-US" b="0" i="0" dirty="0">
                <a:solidFill>
                  <a:srgbClr val="363636"/>
                </a:solidFill>
                <a:effectLst/>
                <a:latin typeface="Open Sans"/>
              </a:rPr>
              <a:t>Music Time</a:t>
            </a:r>
            <a:endParaRPr lang="en-US" dirty="0"/>
          </a:p>
        </p:txBody>
      </p:sp>
      <p:pic>
        <p:nvPicPr>
          <p:cNvPr id="6" name="Picture 5">
            <a:extLst>
              <a:ext uri="{FF2B5EF4-FFF2-40B4-BE49-F238E27FC236}">
                <a16:creationId xmlns:a16="http://schemas.microsoft.com/office/drawing/2014/main" id="{4575E52A-EC13-4198-AAC7-5E86E1DF68C6}"/>
              </a:ext>
            </a:extLst>
          </p:cNvPr>
          <p:cNvPicPr>
            <a:picLocks noChangeAspect="1"/>
          </p:cNvPicPr>
          <p:nvPr/>
        </p:nvPicPr>
        <p:blipFill>
          <a:blip r:embed="rId2"/>
          <a:stretch>
            <a:fillRect/>
          </a:stretch>
        </p:blipFill>
        <p:spPr>
          <a:xfrm>
            <a:off x="1804987" y="3896358"/>
            <a:ext cx="8277225" cy="2961642"/>
          </a:xfrm>
          <a:prstGeom prst="rect">
            <a:avLst/>
          </a:prstGeom>
        </p:spPr>
      </p:pic>
    </p:spTree>
    <p:extLst>
      <p:ext uri="{BB962C8B-B14F-4D97-AF65-F5344CB8AC3E}">
        <p14:creationId xmlns:p14="http://schemas.microsoft.com/office/powerpoint/2010/main" val="98585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BA74-1F58-4206-B695-6FF6EB689CC8}"/>
              </a:ext>
            </a:extLst>
          </p:cNvPr>
          <p:cNvSpPr>
            <a:spLocks noGrp="1"/>
          </p:cNvSpPr>
          <p:nvPr>
            <p:ph type="title"/>
          </p:nvPr>
        </p:nvSpPr>
        <p:spPr>
          <a:xfrm>
            <a:off x="1219200" y="1046163"/>
            <a:ext cx="9753600" cy="715962"/>
          </a:xfrm>
        </p:spPr>
        <p:txBody>
          <a:bodyPr/>
          <a:lstStyle/>
          <a:p>
            <a:pPr algn="ctr"/>
            <a:r>
              <a:rPr lang="en-US" sz="4400" b="0" i="0" cap="all" dirty="0">
                <a:solidFill>
                  <a:srgbClr val="000000"/>
                </a:solidFill>
                <a:effectLst/>
                <a:latin typeface="Open Sans"/>
              </a:rPr>
              <a:t>FUN SUMMER ACTIVITIES TO DO</a:t>
            </a:r>
            <a:br>
              <a:rPr lang="en-US" sz="4400" b="0" i="0" cap="all" dirty="0">
                <a:solidFill>
                  <a:srgbClr val="000000"/>
                </a:solidFill>
                <a:effectLst/>
                <a:latin typeface="Open Sans"/>
              </a:rPr>
            </a:br>
            <a:endParaRPr lang="en-US" dirty="0"/>
          </a:p>
        </p:txBody>
      </p:sp>
      <p:sp>
        <p:nvSpPr>
          <p:cNvPr id="3" name="Content Placeholder 2">
            <a:extLst>
              <a:ext uri="{FF2B5EF4-FFF2-40B4-BE49-F238E27FC236}">
                <a16:creationId xmlns:a16="http://schemas.microsoft.com/office/drawing/2014/main" id="{752803DB-A53D-4164-BDAE-1A6D8144E6DA}"/>
              </a:ext>
            </a:extLst>
          </p:cNvPr>
          <p:cNvSpPr>
            <a:spLocks noGrp="1"/>
          </p:cNvSpPr>
          <p:nvPr>
            <p:ph sz="half" idx="1"/>
          </p:nvPr>
        </p:nvSpPr>
        <p:spPr>
          <a:xfrm>
            <a:off x="1219200" y="2023269"/>
            <a:ext cx="9448801" cy="171450"/>
          </a:xfrm>
        </p:spPr>
        <p:txBody>
          <a:bodyPr/>
          <a:lstStyle/>
          <a:p>
            <a:r>
              <a:rPr lang="en-US" sz="2400" b="0" i="0" dirty="0">
                <a:solidFill>
                  <a:srgbClr val="363636"/>
                </a:solidFill>
                <a:effectLst/>
                <a:latin typeface="Open Sans"/>
              </a:rPr>
              <a:t>Reading encourages speech and language, opens a world of imagination and can bring about meaningful conversations and inspire.</a:t>
            </a:r>
            <a:endParaRPr lang="en-US" sz="2400" dirty="0"/>
          </a:p>
        </p:txBody>
      </p:sp>
      <p:sp>
        <p:nvSpPr>
          <p:cNvPr id="4" name="TextBox 3">
            <a:extLst>
              <a:ext uri="{FF2B5EF4-FFF2-40B4-BE49-F238E27FC236}">
                <a16:creationId xmlns:a16="http://schemas.microsoft.com/office/drawing/2014/main" id="{3FF5D94A-FB2C-419D-93C6-43B638BD1233}"/>
              </a:ext>
            </a:extLst>
          </p:cNvPr>
          <p:cNvSpPr txBox="1"/>
          <p:nvPr/>
        </p:nvSpPr>
        <p:spPr>
          <a:xfrm>
            <a:off x="2705100" y="1404144"/>
            <a:ext cx="6791325" cy="461665"/>
          </a:xfrm>
          <a:prstGeom prst="rect">
            <a:avLst/>
          </a:prstGeom>
          <a:noFill/>
        </p:spPr>
        <p:txBody>
          <a:bodyPr wrap="square" rtlCol="0">
            <a:spAutoFit/>
          </a:bodyPr>
          <a:lstStyle/>
          <a:p>
            <a:r>
              <a:rPr lang="en-US" b="0" i="0" dirty="0">
                <a:solidFill>
                  <a:srgbClr val="363636"/>
                </a:solidFill>
                <a:effectLst/>
                <a:latin typeface="Open Sans"/>
              </a:rPr>
              <a:t> Reading Books</a:t>
            </a:r>
            <a:endParaRPr lang="en-US" dirty="0"/>
          </a:p>
        </p:txBody>
      </p:sp>
      <p:pic>
        <p:nvPicPr>
          <p:cNvPr id="6" name="Picture 5">
            <a:extLst>
              <a:ext uri="{FF2B5EF4-FFF2-40B4-BE49-F238E27FC236}">
                <a16:creationId xmlns:a16="http://schemas.microsoft.com/office/drawing/2014/main" id="{69645F89-AA35-40DE-BF8A-06431C17F83F}"/>
              </a:ext>
            </a:extLst>
          </p:cNvPr>
          <p:cNvPicPr>
            <a:picLocks noChangeAspect="1"/>
          </p:cNvPicPr>
          <p:nvPr/>
        </p:nvPicPr>
        <p:blipFill>
          <a:blip r:embed="rId2"/>
          <a:stretch>
            <a:fillRect/>
          </a:stretch>
        </p:blipFill>
        <p:spPr>
          <a:xfrm>
            <a:off x="1796142" y="3434556"/>
            <a:ext cx="8599715" cy="3423444"/>
          </a:xfrm>
          <a:prstGeom prst="rect">
            <a:avLst/>
          </a:prstGeom>
        </p:spPr>
      </p:pic>
    </p:spTree>
    <p:extLst>
      <p:ext uri="{BB962C8B-B14F-4D97-AF65-F5344CB8AC3E}">
        <p14:creationId xmlns:p14="http://schemas.microsoft.com/office/powerpoint/2010/main" val="338458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BA74-1F58-4206-B695-6FF6EB689CC8}"/>
              </a:ext>
            </a:extLst>
          </p:cNvPr>
          <p:cNvSpPr>
            <a:spLocks noGrp="1"/>
          </p:cNvSpPr>
          <p:nvPr>
            <p:ph type="title"/>
          </p:nvPr>
        </p:nvSpPr>
        <p:spPr>
          <a:xfrm>
            <a:off x="1219200" y="1046163"/>
            <a:ext cx="9753600" cy="715962"/>
          </a:xfrm>
        </p:spPr>
        <p:txBody>
          <a:bodyPr/>
          <a:lstStyle/>
          <a:p>
            <a:pPr algn="ctr"/>
            <a:r>
              <a:rPr lang="en-US" sz="4400" b="0" i="0" cap="all" dirty="0">
                <a:solidFill>
                  <a:srgbClr val="000000"/>
                </a:solidFill>
                <a:effectLst/>
                <a:latin typeface="Open Sans"/>
              </a:rPr>
              <a:t>FUN SUMMER ACTIVITIES TO DO</a:t>
            </a:r>
            <a:br>
              <a:rPr lang="en-US" sz="4400" b="0" i="0" cap="all" dirty="0">
                <a:solidFill>
                  <a:srgbClr val="000000"/>
                </a:solidFill>
                <a:effectLst/>
                <a:latin typeface="Open Sans"/>
              </a:rPr>
            </a:br>
            <a:endParaRPr lang="en-US" dirty="0"/>
          </a:p>
        </p:txBody>
      </p:sp>
      <p:sp>
        <p:nvSpPr>
          <p:cNvPr id="3" name="Content Placeholder 2">
            <a:extLst>
              <a:ext uri="{FF2B5EF4-FFF2-40B4-BE49-F238E27FC236}">
                <a16:creationId xmlns:a16="http://schemas.microsoft.com/office/drawing/2014/main" id="{752803DB-A53D-4164-BDAE-1A6D8144E6DA}"/>
              </a:ext>
            </a:extLst>
          </p:cNvPr>
          <p:cNvSpPr>
            <a:spLocks noGrp="1"/>
          </p:cNvSpPr>
          <p:nvPr>
            <p:ph sz="half" idx="1"/>
          </p:nvPr>
        </p:nvSpPr>
        <p:spPr>
          <a:xfrm>
            <a:off x="1219200" y="2023269"/>
            <a:ext cx="9448801" cy="171450"/>
          </a:xfrm>
        </p:spPr>
        <p:txBody>
          <a:bodyPr/>
          <a:lstStyle/>
          <a:p>
            <a:r>
              <a:rPr lang="en-US" sz="2400" b="0" i="0" dirty="0">
                <a:solidFill>
                  <a:srgbClr val="363636"/>
                </a:solidFill>
                <a:effectLst/>
                <a:latin typeface="Open Sans"/>
              </a:rPr>
              <a:t>On warmer and dry days, being outside in the garden is the ideal opportunity for messy play – especially for those who would rather avoid risking paint or glue on the carpet! You can also buy chunky chalk, which is easy to grip, to draw on the pavements or decorate your patio.</a:t>
            </a:r>
            <a:endParaRPr lang="en-US" sz="2400" dirty="0"/>
          </a:p>
        </p:txBody>
      </p:sp>
      <p:sp>
        <p:nvSpPr>
          <p:cNvPr id="4" name="TextBox 3">
            <a:extLst>
              <a:ext uri="{FF2B5EF4-FFF2-40B4-BE49-F238E27FC236}">
                <a16:creationId xmlns:a16="http://schemas.microsoft.com/office/drawing/2014/main" id="{3FF5D94A-FB2C-419D-93C6-43B638BD1233}"/>
              </a:ext>
            </a:extLst>
          </p:cNvPr>
          <p:cNvSpPr txBox="1"/>
          <p:nvPr/>
        </p:nvSpPr>
        <p:spPr>
          <a:xfrm>
            <a:off x="2705100" y="1404144"/>
            <a:ext cx="6791325" cy="461665"/>
          </a:xfrm>
          <a:prstGeom prst="rect">
            <a:avLst/>
          </a:prstGeom>
          <a:noFill/>
        </p:spPr>
        <p:txBody>
          <a:bodyPr wrap="square" rtlCol="0">
            <a:spAutoFit/>
          </a:bodyPr>
          <a:lstStyle/>
          <a:p>
            <a:r>
              <a:rPr lang="en-US" dirty="0">
                <a:solidFill>
                  <a:srgbClr val="000000"/>
                </a:solidFill>
                <a:latin typeface="Open Sans"/>
              </a:rPr>
              <a:t>Outdoor Art</a:t>
            </a:r>
            <a:endParaRPr lang="en-US" dirty="0"/>
          </a:p>
        </p:txBody>
      </p:sp>
      <p:pic>
        <p:nvPicPr>
          <p:cNvPr id="6" name="Picture 5">
            <a:extLst>
              <a:ext uri="{FF2B5EF4-FFF2-40B4-BE49-F238E27FC236}">
                <a16:creationId xmlns:a16="http://schemas.microsoft.com/office/drawing/2014/main" id="{5B00AD95-4BF9-45D1-A7B3-E40A4BF3228D}"/>
              </a:ext>
            </a:extLst>
          </p:cNvPr>
          <p:cNvPicPr>
            <a:picLocks noChangeAspect="1"/>
          </p:cNvPicPr>
          <p:nvPr/>
        </p:nvPicPr>
        <p:blipFill>
          <a:blip r:embed="rId2"/>
          <a:stretch>
            <a:fillRect/>
          </a:stretch>
        </p:blipFill>
        <p:spPr>
          <a:xfrm>
            <a:off x="1219200" y="4136207"/>
            <a:ext cx="9448801" cy="2869430"/>
          </a:xfrm>
          <a:prstGeom prst="rect">
            <a:avLst/>
          </a:prstGeom>
        </p:spPr>
      </p:pic>
    </p:spTree>
    <p:extLst>
      <p:ext uri="{BB962C8B-B14F-4D97-AF65-F5344CB8AC3E}">
        <p14:creationId xmlns:p14="http://schemas.microsoft.com/office/powerpoint/2010/main" val="118402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6D21-D08F-449E-897B-CFD453583A30}"/>
              </a:ext>
            </a:extLst>
          </p:cNvPr>
          <p:cNvSpPr>
            <a:spLocks noGrp="1"/>
          </p:cNvSpPr>
          <p:nvPr>
            <p:ph type="title"/>
          </p:nvPr>
        </p:nvSpPr>
        <p:spPr>
          <a:xfrm>
            <a:off x="1219200" y="228600"/>
            <a:ext cx="9753600" cy="1905000"/>
          </a:xfrm>
        </p:spPr>
        <p:txBody>
          <a:bodyPr/>
          <a:lstStyle/>
          <a:p>
            <a:pPr algn="ctr"/>
            <a:r>
              <a:rPr lang="en-US" sz="3600" b="1" i="0" strike="noStrike" dirty="0">
                <a:solidFill>
                  <a:srgbClr val="00B0F0"/>
                </a:solidFill>
                <a:effectLst/>
                <a:latin typeface="Montserrat"/>
              </a:rPr>
              <a:t>Summer Safety for Children with Special Need</a:t>
            </a:r>
            <a:br>
              <a:rPr lang="en-US" sz="3600" b="1" i="0" u="sng" dirty="0">
                <a:solidFill>
                  <a:srgbClr val="000000"/>
                </a:solidFill>
                <a:effectLst/>
                <a:latin typeface="Montserrat"/>
              </a:rPr>
            </a:br>
            <a:endParaRPr lang="en-US" sz="3600" b="1" i="0" u="sng" dirty="0">
              <a:solidFill>
                <a:srgbClr val="000000"/>
              </a:solidFill>
              <a:effectLst/>
              <a:latin typeface="Montserrat"/>
            </a:endParaRPr>
          </a:p>
        </p:txBody>
      </p:sp>
      <p:sp>
        <p:nvSpPr>
          <p:cNvPr id="3" name="Content Placeholder 2">
            <a:extLst>
              <a:ext uri="{FF2B5EF4-FFF2-40B4-BE49-F238E27FC236}">
                <a16:creationId xmlns:a16="http://schemas.microsoft.com/office/drawing/2014/main" id="{785A65C1-27EE-4A59-A175-10B8FF55ADE8}"/>
              </a:ext>
            </a:extLst>
          </p:cNvPr>
          <p:cNvSpPr>
            <a:spLocks noGrp="1"/>
          </p:cNvSpPr>
          <p:nvPr>
            <p:ph sz="half" idx="1"/>
          </p:nvPr>
        </p:nvSpPr>
        <p:spPr>
          <a:xfrm>
            <a:off x="1219200" y="1510018"/>
            <a:ext cx="4775200" cy="5119382"/>
          </a:xfrm>
        </p:spPr>
        <p:txBody>
          <a:bodyPr/>
          <a:lstStyle/>
          <a:p>
            <a:r>
              <a:rPr lang="en-US" b="0" i="0" dirty="0">
                <a:solidFill>
                  <a:srgbClr val="0070C0"/>
                </a:solidFill>
                <a:effectLst/>
                <a:latin typeface="Montserrat"/>
              </a:rPr>
              <a:t>During the warm summer months, it’s natural to want to get outside and take advantage of the welcoming sunshine. </a:t>
            </a:r>
          </a:p>
          <a:p>
            <a:r>
              <a:rPr lang="en-US" b="0" i="0" dirty="0">
                <a:solidFill>
                  <a:srgbClr val="0070C0"/>
                </a:solidFill>
                <a:effectLst/>
                <a:latin typeface="Montserrat"/>
              </a:rPr>
              <a:t>However, summertime can put children with special needs at an increased risk of injury or other health complications.</a:t>
            </a:r>
            <a:endParaRPr lang="en-US" dirty="0">
              <a:solidFill>
                <a:srgbClr val="0070C0"/>
              </a:solidFill>
            </a:endParaRPr>
          </a:p>
        </p:txBody>
      </p:sp>
      <p:pic>
        <p:nvPicPr>
          <p:cNvPr id="3074" name="Picture 2" descr="Corps stresses hot-weather safety &gt; Omaha District &gt; News Releases">
            <a:extLst>
              <a:ext uri="{FF2B5EF4-FFF2-40B4-BE49-F238E27FC236}">
                <a16:creationId xmlns:a16="http://schemas.microsoft.com/office/drawing/2014/main" id="{4C1D099D-EA4A-43E6-AD0B-7D7FBD48B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9569" y="1510018"/>
            <a:ext cx="4132306" cy="5119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BA74-1F58-4206-B695-6FF6EB689CC8}"/>
              </a:ext>
            </a:extLst>
          </p:cNvPr>
          <p:cNvSpPr>
            <a:spLocks noGrp="1"/>
          </p:cNvSpPr>
          <p:nvPr>
            <p:ph type="title"/>
          </p:nvPr>
        </p:nvSpPr>
        <p:spPr>
          <a:xfrm>
            <a:off x="1219200" y="1046163"/>
            <a:ext cx="9753600" cy="715962"/>
          </a:xfrm>
        </p:spPr>
        <p:txBody>
          <a:bodyPr/>
          <a:lstStyle/>
          <a:p>
            <a:pPr algn="ctr"/>
            <a:r>
              <a:rPr lang="en-US" sz="4400" b="0" i="0" cap="all" dirty="0">
                <a:solidFill>
                  <a:srgbClr val="000000"/>
                </a:solidFill>
                <a:effectLst/>
                <a:latin typeface="Open Sans"/>
              </a:rPr>
              <a:t>FUN SUMMER ACTIVITIES TO DO</a:t>
            </a:r>
            <a:br>
              <a:rPr lang="en-US" sz="4400" b="0" i="0" cap="all" dirty="0">
                <a:solidFill>
                  <a:srgbClr val="000000"/>
                </a:solidFill>
                <a:effectLst/>
                <a:latin typeface="Open Sans"/>
              </a:rPr>
            </a:br>
            <a:endParaRPr lang="en-US" dirty="0"/>
          </a:p>
        </p:txBody>
      </p:sp>
      <p:sp>
        <p:nvSpPr>
          <p:cNvPr id="3" name="Content Placeholder 2">
            <a:extLst>
              <a:ext uri="{FF2B5EF4-FFF2-40B4-BE49-F238E27FC236}">
                <a16:creationId xmlns:a16="http://schemas.microsoft.com/office/drawing/2014/main" id="{752803DB-A53D-4164-BDAE-1A6D8144E6DA}"/>
              </a:ext>
            </a:extLst>
          </p:cNvPr>
          <p:cNvSpPr>
            <a:spLocks noGrp="1"/>
          </p:cNvSpPr>
          <p:nvPr>
            <p:ph sz="half" idx="1"/>
          </p:nvPr>
        </p:nvSpPr>
        <p:spPr>
          <a:xfrm>
            <a:off x="1219200" y="2023269"/>
            <a:ext cx="9448801" cy="171450"/>
          </a:xfrm>
        </p:spPr>
        <p:txBody>
          <a:bodyPr/>
          <a:lstStyle/>
          <a:p>
            <a:r>
              <a:rPr lang="en-US" sz="2000" b="0" i="0" dirty="0">
                <a:solidFill>
                  <a:srgbClr val="363636"/>
                </a:solidFill>
                <a:effectLst/>
                <a:latin typeface="Open Sans"/>
              </a:rPr>
              <a:t>Contact local charities to find out about any adapted activities for special needs children being held during the holidays. For example, SOMA (supporting opportunities for motor activities) events, family fun days or meet-ups at local attractions. If you’re lucky, you might live by a beach which has wheelchair buggies available.</a:t>
            </a:r>
            <a:endParaRPr lang="en-US" sz="2000" dirty="0"/>
          </a:p>
        </p:txBody>
      </p:sp>
      <p:sp>
        <p:nvSpPr>
          <p:cNvPr id="4" name="TextBox 3">
            <a:extLst>
              <a:ext uri="{FF2B5EF4-FFF2-40B4-BE49-F238E27FC236}">
                <a16:creationId xmlns:a16="http://schemas.microsoft.com/office/drawing/2014/main" id="{3FF5D94A-FB2C-419D-93C6-43B638BD1233}"/>
              </a:ext>
            </a:extLst>
          </p:cNvPr>
          <p:cNvSpPr txBox="1"/>
          <p:nvPr/>
        </p:nvSpPr>
        <p:spPr>
          <a:xfrm>
            <a:off x="2705100" y="1404144"/>
            <a:ext cx="6791325" cy="461665"/>
          </a:xfrm>
          <a:prstGeom prst="rect">
            <a:avLst/>
          </a:prstGeom>
          <a:noFill/>
        </p:spPr>
        <p:txBody>
          <a:bodyPr wrap="square" rtlCol="0">
            <a:spAutoFit/>
          </a:bodyPr>
          <a:lstStyle/>
          <a:p>
            <a:r>
              <a:rPr lang="en-US" b="0" i="0" dirty="0">
                <a:solidFill>
                  <a:srgbClr val="363636"/>
                </a:solidFill>
                <a:effectLst/>
                <a:latin typeface="Open Sans"/>
              </a:rPr>
              <a:t>Adapted Activities</a:t>
            </a:r>
            <a:endParaRPr lang="en-US" dirty="0"/>
          </a:p>
        </p:txBody>
      </p:sp>
      <p:pic>
        <p:nvPicPr>
          <p:cNvPr id="6" name="Picture 5">
            <a:extLst>
              <a:ext uri="{FF2B5EF4-FFF2-40B4-BE49-F238E27FC236}">
                <a16:creationId xmlns:a16="http://schemas.microsoft.com/office/drawing/2014/main" id="{634966ED-E6E1-4ECA-9EB1-B01DD42DB790}"/>
              </a:ext>
            </a:extLst>
          </p:cNvPr>
          <p:cNvPicPr>
            <a:picLocks noChangeAspect="1"/>
          </p:cNvPicPr>
          <p:nvPr/>
        </p:nvPicPr>
        <p:blipFill>
          <a:blip r:embed="rId2"/>
          <a:stretch>
            <a:fillRect/>
          </a:stretch>
        </p:blipFill>
        <p:spPr>
          <a:xfrm>
            <a:off x="1219200" y="3609975"/>
            <a:ext cx="9448800" cy="3248025"/>
          </a:xfrm>
          <a:prstGeom prst="rect">
            <a:avLst/>
          </a:prstGeom>
        </p:spPr>
      </p:pic>
    </p:spTree>
    <p:extLst>
      <p:ext uri="{BB962C8B-B14F-4D97-AF65-F5344CB8AC3E}">
        <p14:creationId xmlns:p14="http://schemas.microsoft.com/office/powerpoint/2010/main" val="392272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BA74-1F58-4206-B695-6FF6EB689CC8}"/>
              </a:ext>
            </a:extLst>
          </p:cNvPr>
          <p:cNvSpPr>
            <a:spLocks noGrp="1"/>
          </p:cNvSpPr>
          <p:nvPr>
            <p:ph type="title"/>
          </p:nvPr>
        </p:nvSpPr>
        <p:spPr>
          <a:xfrm>
            <a:off x="1219200" y="1046163"/>
            <a:ext cx="9753600" cy="715962"/>
          </a:xfrm>
        </p:spPr>
        <p:txBody>
          <a:bodyPr/>
          <a:lstStyle/>
          <a:p>
            <a:pPr algn="ctr"/>
            <a:r>
              <a:rPr lang="en-US" sz="4400" b="0" i="0" cap="all" dirty="0">
                <a:solidFill>
                  <a:srgbClr val="000000"/>
                </a:solidFill>
                <a:effectLst/>
                <a:latin typeface="Open Sans"/>
              </a:rPr>
              <a:t>FUN SUMMER ACTIVITIES TO DO</a:t>
            </a:r>
            <a:br>
              <a:rPr lang="en-US" sz="4400" b="0" i="0" cap="all" dirty="0">
                <a:solidFill>
                  <a:srgbClr val="000000"/>
                </a:solidFill>
                <a:effectLst/>
                <a:latin typeface="Open Sans"/>
              </a:rPr>
            </a:br>
            <a:endParaRPr lang="en-US" dirty="0"/>
          </a:p>
        </p:txBody>
      </p:sp>
      <p:sp>
        <p:nvSpPr>
          <p:cNvPr id="3" name="Content Placeholder 2">
            <a:extLst>
              <a:ext uri="{FF2B5EF4-FFF2-40B4-BE49-F238E27FC236}">
                <a16:creationId xmlns:a16="http://schemas.microsoft.com/office/drawing/2014/main" id="{752803DB-A53D-4164-BDAE-1A6D8144E6DA}"/>
              </a:ext>
            </a:extLst>
          </p:cNvPr>
          <p:cNvSpPr>
            <a:spLocks noGrp="1"/>
          </p:cNvSpPr>
          <p:nvPr>
            <p:ph sz="half" idx="1"/>
          </p:nvPr>
        </p:nvSpPr>
        <p:spPr>
          <a:xfrm>
            <a:off x="1219200" y="2023269"/>
            <a:ext cx="9448801" cy="171450"/>
          </a:xfrm>
        </p:spPr>
        <p:txBody>
          <a:bodyPr/>
          <a:lstStyle/>
          <a:p>
            <a:r>
              <a:rPr lang="en-US" sz="2000" b="0" i="0" dirty="0">
                <a:solidFill>
                  <a:srgbClr val="363636"/>
                </a:solidFill>
                <a:effectLst/>
                <a:latin typeface="Open Sans"/>
              </a:rPr>
              <a:t>If you are looking for activities for people with autism, your local cinema may have ‘autism-friendly’ showings, which are more relaxed screenings of movies. These performances often meet the needs of lots of people with special needs and sensory impairments.</a:t>
            </a:r>
            <a:endParaRPr lang="en-US" sz="2000" dirty="0"/>
          </a:p>
        </p:txBody>
      </p:sp>
      <p:sp>
        <p:nvSpPr>
          <p:cNvPr id="4" name="TextBox 3">
            <a:extLst>
              <a:ext uri="{FF2B5EF4-FFF2-40B4-BE49-F238E27FC236}">
                <a16:creationId xmlns:a16="http://schemas.microsoft.com/office/drawing/2014/main" id="{3FF5D94A-FB2C-419D-93C6-43B638BD1233}"/>
              </a:ext>
            </a:extLst>
          </p:cNvPr>
          <p:cNvSpPr txBox="1"/>
          <p:nvPr/>
        </p:nvSpPr>
        <p:spPr>
          <a:xfrm>
            <a:off x="2705100" y="1404144"/>
            <a:ext cx="6791325" cy="461665"/>
          </a:xfrm>
          <a:prstGeom prst="rect">
            <a:avLst/>
          </a:prstGeom>
          <a:noFill/>
        </p:spPr>
        <p:txBody>
          <a:bodyPr wrap="square" rtlCol="0">
            <a:spAutoFit/>
          </a:bodyPr>
          <a:lstStyle/>
          <a:p>
            <a:r>
              <a:rPr lang="en-US" b="0" i="0" dirty="0">
                <a:solidFill>
                  <a:srgbClr val="363636"/>
                </a:solidFill>
                <a:effectLst/>
                <a:latin typeface="Open Sans"/>
              </a:rPr>
              <a:t> Autism-Friendly Cinema Screenings</a:t>
            </a:r>
            <a:endParaRPr lang="en-US" dirty="0"/>
          </a:p>
        </p:txBody>
      </p:sp>
      <p:pic>
        <p:nvPicPr>
          <p:cNvPr id="6" name="Picture 5">
            <a:extLst>
              <a:ext uri="{FF2B5EF4-FFF2-40B4-BE49-F238E27FC236}">
                <a16:creationId xmlns:a16="http://schemas.microsoft.com/office/drawing/2014/main" id="{CAC1CC2E-D99F-44D3-9687-39BEED2C0778}"/>
              </a:ext>
            </a:extLst>
          </p:cNvPr>
          <p:cNvPicPr>
            <a:picLocks noChangeAspect="1"/>
          </p:cNvPicPr>
          <p:nvPr/>
        </p:nvPicPr>
        <p:blipFill>
          <a:blip r:embed="rId2"/>
          <a:stretch>
            <a:fillRect/>
          </a:stretch>
        </p:blipFill>
        <p:spPr>
          <a:xfrm>
            <a:off x="1219200" y="3431068"/>
            <a:ext cx="9448800" cy="3418201"/>
          </a:xfrm>
          <a:prstGeom prst="rect">
            <a:avLst/>
          </a:prstGeom>
        </p:spPr>
      </p:pic>
    </p:spTree>
    <p:extLst>
      <p:ext uri="{BB962C8B-B14F-4D97-AF65-F5344CB8AC3E}">
        <p14:creationId xmlns:p14="http://schemas.microsoft.com/office/powerpoint/2010/main" val="275979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BA74-1F58-4206-B695-6FF6EB689CC8}"/>
              </a:ext>
            </a:extLst>
          </p:cNvPr>
          <p:cNvSpPr>
            <a:spLocks noGrp="1"/>
          </p:cNvSpPr>
          <p:nvPr>
            <p:ph type="title"/>
          </p:nvPr>
        </p:nvSpPr>
        <p:spPr>
          <a:xfrm>
            <a:off x="1219200" y="1046163"/>
            <a:ext cx="9753600" cy="715962"/>
          </a:xfrm>
        </p:spPr>
        <p:txBody>
          <a:bodyPr/>
          <a:lstStyle/>
          <a:p>
            <a:pPr algn="ctr"/>
            <a:r>
              <a:rPr lang="en-US" sz="4400" b="0" i="0" cap="all" dirty="0">
                <a:solidFill>
                  <a:srgbClr val="000000"/>
                </a:solidFill>
                <a:effectLst/>
                <a:latin typeface="Open Sans"/>
              </a:rPr>
              <a:t>FUN SUMMER ACTIVITIES TO DO</a:t>
            </a:r>
            <a:br>
              <a:rPr lang="en-US" sz="4400" b="0" i="0" cap="all" dirty="0">
                <a:solidFill>
                  <a:srgbClr val="000000"/>
                </a:solidFill>
                <a:effectLst/>
                <a:latin typeface="Open Sans"/>
              </a:rPr>
            </a:br>
            <a:endParaRPr lang="en-US" dirty="0"/>
          </a:p>
        </p:txBody>
      </p:sp>
      <p:pic>
        <p:nvPicPr>
          <p:cNvPr id="5" name="Picture 4">
            <a:extLst>
              <a:ext uri="{FF2B5EF4-FFF2-40B4-BE49-F238E27FC236}">
                <a16:creationId xmlns:a16="http://schemas.microsoft.com/office/drawing/2014/main" id="{F3764C0F-8118-4C09-AFC6-21EB72E56C56}"/>
              </a:ext>
            </a:extLst>
          </p:cNvPr>
          <p:cNvPicPr>
            <a:picLocks noChangeAspect="1"/>
          </p:cNvPicPr>
          <p:nvPr/>
        </p:nvPicPr>
        <p:blipFill>
          <a:blip r:embed="rId2"/>
          <a:stretch>
            <a:fillRect/>
          </a:stretch>
        </p:blipFill>
        <p:spPr>
          <a:xfrm>
            <a:off x="0" y="1762125"/>
            <a:ext cx="5125765" cy="1666875"/>
          </a:xfrm>
          <a:prstGeom prst="rect">
            <a:avLst/>
          </a:prstGeom>
        </p:spPr>
      </p:pic>
      <p:pic>
        <p:nvPicPr>
          <p:cNvPr id="6" name="Picture 5">
            <a:extLst>
              <a:ext uri="{FF2B5EF4-FFF2-40B4-BE49-F238E27FC236}">
                <a16:creationId xmlns:a16="http://schemas.microsoft.com/office/drawing/2014/main" id="{E2B55A0B-701C-458D-8101-EDD00074986F}"/>
              </a:ext>
            </a:extLst>
          </p:cNvPr>
          <p:cNvPicPr>
            <a:picLocks noChangeAspect="1"/>
          </p:cNvPicPr>
          <p:nvPr/>
        </p:nvPicPr>
        <p:blipFill>
          <a:blip r:embed="rId3"/>
          <a:stretch>
            <a:fillRect/>
          </a:stretch>
        </p:blipFill>
        <p:spPr>
          <a:xfrm>
            <a:off x="0" y="3439800"/>
            <a:ext cx="5125765" cy="1854298"/>
          </a:xfrm>
          <a:prstGeom prst="rect">
            <a:avLst/>
          </a:prstGeom>
        </p:spPr>
      </p:pic>
      <p:pic>
        <p:nvPicPr>
          <p:cNvPr id="7" name="Picture 6">
            <a:extLst>
              <a:ext uri="{FF2B5EF4-FFF2-40B4-BE49-F238E27FC236}">
                <a16:creationId xmlns:a16="http://schemas.microsoft.com/office/drawing/2014/main" id="{BB330A96-F312-48C3-904F-C5FC96FEF8AE}"/>
              </a:ext>
            </a:extLst>
          </p:cNvPr>
          <p:cNvPicPr>
            <a:picLocks noChangeAspect="1"/>
          </p:cNvPicPr>
          <p:nvPr/>
        </p:nvPicPr>
        <p:blipFill>
          <a:blip r:embed="rId4"/>
          <a:stretch>
            <a:fillRect/>
          </a:stretch>
        </p:blipFill>
        <p:spPr>
          <a:xfrm>
            <a:off x="5125766" y="1772925"/>
            <a:ext cx="3212892" cy="1666875"/>
          </a:xfrm>
          <a:prstGeom prst="rect">
            <a:avLst/>
          </a:prstGeom>
        </p:spPr>
      </p:pic>
      <p:pic>
        <p:nvPicPr>
          <p:cNvPr id="8" name="Picture 7">
            <a:extLst>
              <a:ext uri="{FF2B5EF4-FFF2-40B4-BE49-F238E27FC236}">
                <a16:creationId xmlns:a16="http://schemas.microsoft.com/office/drawing/2014/main" id="{C63F97DB-785F-461D-AC02-9D6EB9F23EF8}"/>
              </a:ext>
            </a:extLst>
          </p:cNvPr>
          <p:cNvPicPr>
            <a:picLocks noChangeAspect="1"/>
          </p:cNvPicPr>
          <p:nvPr/>
        </p:nvPicPr>
        <p:blipFill>
          <a:blip r:embed="rId5"/>
          <a:stretch>
            <a:fillRect/>
          </a:stretch>
        </p:blipFill>
        <p:spPr>
          <a:xfrm>
            <a:off x="5125766" y="3450600"/>
            <a:ext cx="3212892" cy="1854298"/>
          </a:xfrm>
          <a:prstGeom prst="rect">
            <a:avLst/>
          </a:prstGeom>
        </p:spPr>
      </p:pic>
      <p:pic>
        <p:nvPicPr>
          <p:cNvPr id="9" name="Picture 8">
            <a:extLst>
              <a:ext uri="{FF2B5EF4-FFF2-40B4-BE49-F238E27FC236}">
                <a16:creationId xmlns:a16="http://schemas.microsoft.com/office/drawing/2014/main" id="{E0B8C473-6A6E-4DEE-A0EE-12C9296763F2}"/>
              </a:ext>
            </a:extLst>
          </p:cNvPr>
          <p:cNvPicPr>
            <a:picLocks noChangeAspect="1"/>
          </p:cNvPicPr>
          <p:nvPr/>
        </p:nvPicPr>
        <p:blipFill>
          <a:blip r:embed="rId6"/>
          <a:stretch>
            <a:fillRect/>
          </a:stretch>
        </p:blipFill>
        <p:spPr>
          <a:xfrm>
            <a:off x="8338658" y="1772925"/>
            <a:ext cx="3312974" cy="1677675"/>
          </a:xfrm>
          <a:prstGeom prst="rect">
            <a:avLst/>
          </a:prstGeom>
        </p:spPr>
      </p:pic>
      <p:pic>
        <p:nvPicPr>
          <p:cNvPr id="10" name="Picture 9">
            <a:extLst>
              <a:ext uri="{FF2B5EF4-FFF2-40B4-BE49-F238E27FC236}">
                <a16:creationId xmlns:a16="http://schemas.microsoft.com/office/drawing/2014/main" id="{E60B6AD6-ECA0-46A4-B48D-0010AEBEDD81}"/>
              </a:ext>
            </a:extLst>
          </p:cNvPr>
          <p:cNvPicPr>
            <a:picLocks noChangeAspect="1"/>
          </p:cNvPicPr>
          <p:nvPr/>
        </p:nvPicPr>
        <p:blipFill>
          <a:blip r:embed="rId7"/>
          <a:stretch>
            <a:fillRect/>
          </a:stretch>
        </p:blipFill>
        <p:spPr>
          <a:xfrm>
            <a:off x="8338657" y="3461400"/>
            <a:ext cx="3602971" cy="1843498"/>
          </a:xfrm>
          <a:prstGeom prst="rect">
            <a:avLst/>
          </a:prstGeom>
        </p:spPr>
      </p:pic>
      <p:pic>
        <p:nvPicPr>
          <p:cNvPr id="11" name="Picture 10">
            <a:extLst>
              <a:ext uri="{FF2B5EF4-FFF2-40B4-BE49-F238E27FC236}">
                <a16:creationId xmlns:a16="http://schemas.microsoft.com/office/drawing/2014/main" id="{CE69D0B6-F764-450D-98FE-F01CF5738484}"/>
              </a:ext>
            </a:extLst>
          </p:cNvPr>
          <p:cNvPicPr>
            <a:picLocks noChangeAspect="1"/>
          </p:cNvPicPr>
          <p:nvPr/>
        </p:nvPicPr>
        <p:blipFill>
          <a:blip r:embed="rId8"/>
          <a:stretch>
            <a:fillRect/>
          </a:stretch>
        </p:blipFill>
        <p:spPr>
          <a:xfrm>
            <a:off x="0" y="5274702"/>
            <a:ext cx="3602971" cy="1583298"/>
          </a:xfrm>
          <a:prstGeom prst="rect">
            <a:avLst/>
          </a:prstGeom>
        </p:spPr>
      </p:pic>
      <p:sp>
        <p:nvSpPr>
          <p:cNvPr id="12" name="Rectangle: Rounded Corners 11">
            <a:extLst>
              <a:ext uri="{FF2B5EF4-FFF2-40B4-BE49-F238E27FC236}">
                <a16:creationId xmlns:a16="http://schemas.microsoft.com/office/drawing/2014/main" id="{5A5107DE-5902-4122-897B-0F0550E698AC}"/>
              </a:ext>
            </a:extLst>
          </p:cNvPr>
          <p:cNvSpPr/>
          <p:nvPr/>
        </p:nvSpPr>
        <p:spPr bwMode="auto">
          <a:xfrm>
            <a:off x="3733101" y="5535000"/>
            <a:ext cx="1392664" cy="503340"/>
          </a:xfrm>
          <a:prstGeom prst="roundRect">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3" name="Rectangle: Rounded Corners 12">
            <a:extLst>
              <a:ext uri="{FF2B5EF4-FFF2-40B4-BE49-F238E27FC236}">
                <a16:creationId xmlns:a16="http://schemas.microsoft.com/office/drawing/2014/main" id="{6C6F6357-84F3-4692-8071-090BFB73C3BC}"/>
              </a:ext>
            </a:extLst>
          </p:cNvPr>
          <p:cNvSpPr/>
          <p:nvPr/>
        </p:nvSpPr>
        <p:spPr bwMode="auto">
          <a:xfrm>
            <a:off x="3733101" y="6183749"/>
            <a:ext cx="1392664" cy="503340"/>
          </a:xfrm>
          <a:prstGeom prst="roundRect">
            <a:avLst/>
          </a:prstGeom>
          <a:solidFill>
            <a:srgbClr val="FFC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4" name="Rectangle: Rounded Corners 13">
            <a:extLst>
              <a:ext uri="{FF2B5EF4-FFF2-40B4-BE49-F238E27FC236}">
                <a16:creationId xmlns:a16="http://schemas.microsoft.com/office/drawing/2014/main" id="{209B9AE2-3CB8-4855-B451-366A6B854BE2}"/>
              </a:ext>
            </a:extLst>
          </p:cNvPr>
          <p:cNvSpPr/>
          <p:nvPr/>
        </p:nvSpPr>
        <p:spPr bwMode="auto">
          <a:xfrm>
            <a:off x="7294832" y="6237216"/>
            <a:ext cx="1392664" cy="503340"/>
          </a:xfrm>
          <a:prstGeom prst="roundRect">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5" name="Rectangle: Rounded Corners 14">
            <a:extLst>
              <a:ext uri="{FF2B5EF4-FFF2-40B4-BE49-F238E27FC236}">
                <a16:creationId xmlns:a16="http://schemas.microsoft.com/office/drawing/2014/main" id="{31B5E353-477C-4ECF-86A2-23C78FC44B0C}"/>
              </a:ext>
            </a:extLst>
          </p:cNvPr>
          <p:cNvSpPr/>
          <p:nvPr/>
        </p:nvSpPr>
        <p:spPr bwMode="auto">
          <a:xfrm>
            <a:off x="5659074" y="6202261"/>
            <a:ext cx="1392664" cy="503340"/>
          </a:xfrm>
          <a:prstGeom prst="roundRect">
            <a:avLst/>
          </a:prstGeom>
          <a:solidFill>
            <a:schemeClr val="accent2"/>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6" name="Rectangle: Rounded Corners 15">
            <a:extLst>
              <a:ext uri="{FF2B5EF4-FFF2-40B4-BE49-F238E27FC236}">
                <a16:creationId xmlns:a16="http://schemas.microsoft.com/office/drawing/2014/main" id="{48116DBB-DEFD-4D65-AD52-B0E44F19182D}"/>
              </a:ext>
            </a:extLst>
          </p:cNvPr>
          <p:cNvSpPr/>
          <p:nvPr/>
        </p:nvSpPr>
        <p:spPr bwMode="auto">
          <a:xfrm>
            <a:off x="5659074" y="5535000"/>
            <a:ext cx="1392664" cy="503340"/>
          </a:xfrm>
          <a:prstGeom prst="roundRect">
            <a:avLst/>
          </a:prstGeom>
          <a:solidFill>
            <a:srgbClr val="00B0F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7" name="Rectangle: Rounded Corners 16">
            <a:extLst>
              <a:ext uri="{FF2B5EF4-FFF2-40B4-BE49-F238E27FC236}">
                <a16:creationId xmlns:a16="http://schemas.microsoft.com/office/drawing/2014/main" id="{1E91FD27-4E2F-40A5-AB83-25454D70D65C}"/>
              </a:ext>
            </a:extLst>
          </p:cNvPr>
          <p:cNvSpPr/>
          <p:nvPr/>
        </p:nvSpPr>
        <p:spPr bwMode="auto">
          <a:xfrm>
            <a:off x="7280247" y="5546521"/>
            <a:ext cx="1392664" cy="503340"/>
          </a:xfrm>
          <a:prstGeom prst="roundRect">
            <a:avLst/>
          </a:prstGeom>
          <a:solidFill>
            <a:srgbClr val="F406C7"/>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8" name="Rectangle: Rounded Corners 17">
            <a:extLst>
              <a:ext uri="{FF2B5EF4-FFF2-40B4-BE49-F238E27FC236}">
                <a16:creationId xmlns:a16="http://schemas.microsoft.com/office/drawing/2014/main" id="{FE5DC956-FD28-4CE3-BD5C-753978F99BFB}"/>
              </a:ext>
            </a:extLst>
          </p:cNvPr>
          <p:cNvSpPr/>
          <p:nvPr/>
        </p:nvSpPr>
        <p:spPr bwMode="auto">
          <a:xfrm>
            <a:off x="8951054" y="5560167"/>
            <a:ext cx="1392664" cy="503340"/>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91272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The Best Things To Do In Summer">
            <a:hlinkClick r:id="" action="ppaction://media"/>
            <a:extLst>
              <a:ext uri="{FF2B5EF4-FFF2-40B4-BE49-F238E27FC236}">
                <a16:creationId xmlns:a16="http://schemas.microsoft.com/office/drawing/2014/main" id="{60363B7B-E650-49B6-9797-3C330224BD32}"/>
              </a:ext>
            </a:extLst>
          </p:cNvPr>
          <p:cNvPicPr>
            <a:picLocks noRot="1" noChangeAspect="1"/>
          </p:cNvPicPr>
          <p:nvPr>
            <a:videoFile r:link="rId1"/>
          </p:nvPr>
        </p:nvPicPr>
        <p:blipFill>
          <a:blip r:embed="rId3"/>
          <a:stretch>
            <a:fillRect/>
          </a:stretch>
        </p:blipFill>
        <p:spPr>
          <a:xfrm>
            <a:off x="0" y="-15240"/>
            <a:ext cx="12165027" cy="6873240"/>
          </a:xfrm>
          <a:prstGeom prst="rect">
            <a:avLst/>
          </a:prstGeom>
        </p:spPr>
      </p:pic>
    </p:spTree>
    <p:extLst>
      <p:ext uri="{BB962C8B-B14F-4D97-AF65-F5344CB8AC3E}">
        <p14:creationId xmlns:p14="http://schemas.microsoft.com/office/powerpoint/2010/main" val="54357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015663"/>
          </a:xfrm>
          <a:prstGeom prst="rect">
            <a:avLst/>
          </a:prstGeom>
          <a:noFill/>
        </p:spPr>
        <p:txBody>
          <a:bodyPr wrap="square" rtlCol="0">
            <a:spAutoFit/>
          </a:bodyPr>
          <a:lstStyle/>
          <a:p>
            <a:r>
              <a:rPr lang="en-US" sz="6000" b="1" dirty="0">
                <a:solidFill>
                  <a:srgbClr val="002060"/>
                </a:solidFill>
              </a:rPr>
              <a:t>Ocean Animals</a:t>
            </a:r>
          </a:p>
        </p:txBody>
      </p:sp>
      <p:pic>
        <p:nvPicPr>
          <p:cNvPr id="4" name="Picture 3">
            <a:extLst>
              <a:ext uri="{FF2B5EF4-FFF2-40B4-BE49-F238E27FC236}">
                <a16:creationId xmlns:a16="http://schemas.microsoft.com/office/drawing/2014/main" id="{62490D07-8403-403E-A9F8-D505F84E00F3}"/>
              </a:ext>
            </a:extLst>
          </p:cNvPr>
          <p:cNvPicPr>
            <a:picLocks noChangeAspect="1"/>
          </p:cNvPicPr>
          <p:nvPr/>
        </p:nvPicPr>
        <p:blipFill>
          <a:blip r:embed="rId3"/>
          <a:stretch>
            <a:fillRect/>
          </a:stretch>
        </p:blipFill>
        <p:spPr>
          <a:xfrm>
            <a:off x="0" y="1649922"/>
            <a:ext cx="12192000" cy="52139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b="1" dirty="0">
                <a:solidFill>
                  <a:srgbClr val="002060"/>
                </a:solidFill>
                <a:effectLst/>
                <a:latin typeface="Arial" panose="020B0604020202020204" pitchFamily="34" charset="0"/>
              </a:rPr>
              <a:t>Layers of the Ocean</a:t>
            </a:r>
          </a:p>
        </p:txBody>
      </p:sp>
      <p:sp>
        <p:nvSpPr>
          <p:cNvPr id="5" name="TextBox 4">
            <a:extLst>
              <a:ext uri="{FF2B5EF4-FFF2-40B4-BE49-F238E27FC236}">
                <a16:creationId xmlns:a16="http://schemas.microsoft.com/office/drawing/2014/main" id="{CB768E87-78C6-429C-BCBA-6DC3DFB3A3EC}"/>
              </a:ext>
            </a:extLst>
          </p:cNvPr>
          <p:cNvSpPr txBox="1"/>
          <p:nvPr/>
        </p:nvSpPr>
        <p:spPr>
          <a:xfrm>
            <a:off x="427839" y="1915992"/>
            <a:ext cx="4862818" cy="4093428"/>
          </a:xfrm>
          <a:prstGeom prst="rect">
            <a:avLst/>
          </a:prstGeom>
          <a:noFill/>
        </p:spPr>
        <p:txBody>
          <a:bodyPr wrap="square">
            <a:spAutoFit/>
          </a:bodyPr>
          <a:lstStyle/>
          <a:p>
            <a:r>
              <a:rPr lang="en-US" sz="2000" b="0" i="0" dirty="0">
                <a:solidFill>
                  <a:schemeClr val="bg1"/>
                </a:solidFill>
                <a:effectLst/>
                <a:latin typeface="Arial" panose="020B0604020202020204" pitchFamily="34" charset="0"/>
              </a:rPr>
              <a:t>Scientists have divided the ocean into five main layers. These layers, known as "zones", extend from the surface to the most extreme depths where light can no longer penetrate. These deep zones are where some of the most bizarre and fascinating creatures in the sea can be found. As we dive deeper into these largely unexplored places, the temperature drops, and the pressure increases at an astounding rate. The following diagram lists each of these zones in order of depth.</a:t>
            </a:r>
            <a:endParaRPr lang="en-US" sz="2000" dirty="0">
              <a:solidFill>
                <a:schemeClr val="bg1"/>
              </a:solidFill>
            </a:endParaRPr>
          </a:p>
        </p:txBody>
      </p:sp>
      <p:pic>
        <p:nvPicPr>
          <p:cNvPr id="4" name="Picture 3">
            <a:extLst>
              <a:ext uri="{FF2B5EF4-FFF2-40B4-BE49-F238E27FC236}">
                <a16:creationId xmlns:a16="http://schemas.microsoft.com/office/drawing/2014/main" id="{8EF14F8F-BDC9-4AD4-96F8-2419D0AD44FD}"/>
              </a:ext>
            </a:extLst>
          </p:cNvPr>
          <p:cNvPicPr>
            <a:picLocks noChangeAspect="1"/>
          </p:cNvPicPr>
          <p:nvPr/>
        </p:nvPicPr>
        <p:blipFill>
          <a:blip r:embed="rId3"/>
          <a:stretch>
            <a:fillRect/>
          </a:stretch>
        </p:blipFill>
        <p:spPr>
          <a:xfrm>
            <a:off x="5538175" y="1915992"/>
            <a:ext cx="6048375" cy="4352925"/>
          </a:xfrm>
          <a:prstGeom prst="rect">
            <a:avLst/>
          </a:prstGeom>
        </p:spPr>
      </p:pic>
    </p:spTree>
    <p:extLst>
      <p:ext uri="{BB962C8B-B14F-4D97-AF65-F5344CB8AC3E}">
        <p14:creationId xmlns:p14="http://schemas.microsoft.com/office/powerpoint/2010/main" val="145224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131430" y="-34640"/>
            <a:ext cx="8170877" cy="1200329"/>
          </a:xfrm>
          <a:prstGeom prst="rect">
            <a:avLst/>
          </a:prstGeom>
          <a:noFill/>
        </p:spPr>
        <p:txBody>
          <a:bodyPr wrap="square" rtlCol="0">
            <a:spAutoFit/>
          </a:bodyPr>
          <a:lstStyle/>
          <a:p>
            <a:r>
              <a:rPr lang="en-US" sz="4800" b="1" dirty="0">
                <a:solidFill>
                  <a:srgbClr val="002060"/>
                </a:solidFill>
              </a:rPr>
              <a:t>Ocean Animals</a:t>
            </a:r>
          </a:p>
          <a:p>
            <a:r>
              <a:rPr lang="en-US" b="1" dirty="0">
                <a:solidFill>
                  <a:srgbClr val="002060"/>
                </a:solidFill>
              </a:rPr>
              <a:t>The Epipelagic Zone</a:t>
            </a:r>
          </a:p>
        </p:txBody>
      </p:sp>
      <p:sp>
        <p:nvSpPr>
          <p:cNvPr id="5" name="TextBox 4">
            <a:extLst>
              <a:ext uri="{FF2B5EF4-FFF2-40B4-BE49-F238E27FC236}">
                <a16:creationId xmlns:a16="http://schemas.microsoft.com/office/drawing/2014/main" id="{CB768E87-78C6-429C-BCBA-6DC3DFB3A3EC}"/>
              </a:ext>
            </a:extLst>
          </p:cNvPr>
          <p:cNvSpPr txBox="1"/>
          <p:nvPr/>
        </p:nvSpPr>
        <p:spPr>
          <a:xfrm>
            <a:off x="217632" y="1122460"/>
            <a:ext cx="4862818" cy="4893647"/>
          </a:xfrm>
          <a:prstGeom prst="rect">
            <a:avLst/>
          </a:prstGeom>
          <a:noFill/>
        </p:spPr>
        <p:txBody>
          <a:bodyPr wrap="square">
            <a:spAutoFit/>
          </a:bodyPr>
          <a:lstStyle/>
          <a:p>
            <a:r>
              <a:rPr lang="en-US" b="1" dirty="0">
                <a:solidFill>
                  <a:schemeClr val="bg1"/>
                </a:solidFill>
                <a:effectLst/>
                <a:latin typeface="Arial" panose="020B0604020202020204" pitchFamily="34" charset="0"/>
              </a:rPr>
              <a:t>Epipelagic Zone</a:t>
            </a:r>
            <a:r>
              <a:rPr lang="en-US" b="0" i="0" dirty="0">
                <a:solidFill>
                  <a:schemeClr val="bg1"/>
                </a:solidFill>
                <a:effectLst/>
                <a:latin typeface="Arial" panose="020B0604020202020204" pitchFamily="34" charset="0"/>
              </a:rPr>
              <a:t> - The surface layer of the ocean is known as the epipelagic zone and extends from the surface to 200 meters (656 feet). </a:t>
            </a:r>
          </a:p>
          <a:p>
            <a:r>
              <a:rPr lang="en-US" b="0" i="0" dirty="0">
                <a:solidFill>
                  <a:schemeClr val="bg1"/>
                </a:solidFill>
                <a:effectLst/>
                <a:latin typeface="Arial" panose="020B0604020202020204" pitchFamily="34" charset="0"/>
              </a:rPr>
              <a:t>It is also known as the sunlight zone because this is where most of the visible light exists. </a:t>
            </a:r>
          </a:p>
          <a:p>
            <a:endParaRPr lang="en-US" b="0" i="0" dirty="0">
              <a:solidFill>
                <a:schemeClr val="bg1"/>
              </a:solidFill>
              <a:effectLst/>
              <a:latin typeface="Arial" panose="020B0604020202020204" pitchFamily="34" charset="0"/>
            </a:endParaRPr>
          </a:p>
          <a:p>
            <a:r>
              <a:rPr lang="en-US" b="0" i="0" dirty="0">
                <a:solidFill>
                  <a:schemeClr val="bg1"/>
                </a:solidFill>
                <a:effectLst/>
                <a:latin typeface="Arial" panose="020B0604020202020204" pitchFamily="34" charset="0"/>
              </a:rPr>
              <a:t>With the light come heat. This heat is responsible for the wide range of temperatures that occur in this zone.</a:t>
            </a:r>
            <a:endParaRPr lang="en-US" dirty="0">
              <a:solidFill>
                <a:schemeClr val="bg1"/>
              </a:solidFill>
            </a:endParaRPr>
          </a:p>
        </p:txBody>
      </p:sp>
      <p:pic>
        <p:nvPicPr>
          <p:cNvPr id="9" name="Picture 8">
            <a:extLst>
              <a:ext uri="{FF2B5EF4-FFF2-40B4-BE49-F238E27FC236}">
                <a16:creationId xmlns:a16="http://schemas.microsoft.com/office/drawing/2014/main" id="{DF358445-F163-45F2-A827-5BC958A0A783}"/>
              </a:ext>
            </a:extLst>
          </p:cNvPr>
          <p:cNvPicPr>
            <a:picLocks noChangeAspect="1"/>
          </p:cNvPicPr>
          <p:nvPr/>
        </p:nvPicPr>
        <p:blipFill>
          <a:blip r:embed="rId3"/>
          <a:stretch>
            <a:fillRect/>
          </a:stretch>
        </p:blipFill>
        <p:spPr>
          <a:xfrm>
            <a:off x="5382105" y="1915992"/>
            <a:ext cx="6696075" cy="4419600"/>
          </a:xfrm>
          <a:prstGeom prst="rect">
            <a:avLst/>
          </a:prstGeom>
        </p:spPr>
      </p:pic>
    </p:spTree>
    <p:extLst>
      <p:ext uri="{BB962C8B-B14F-4D97-AF65-F5344CB8AC3E}">
        <p14:creationId xmlns:p14="http://schemas.microsoft.com/office/powerpoint/2010/main" val="246032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1000"/>
                                        <p:tgtEl>
                                          <p:spTgt spid="5">
                                            <p:txEl>
                                              <p:pRg st="3" end="3"/>
                                            </p:txEl>
                                          </p:spTgt>
                                        </p:tgtEl>
                                      </p:cBhvr>
                                    </p:animEffect>
                                    <p:anim calcmode="lin" valueType="num">
                                      <p:cBhvr>
                                        <p:cTn id="27"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b="1" dirty="0">
                <a:solidFill>
                  <a:srgbClr val="002060"/>
                </a:solidFill>
              </a:rPr>
              <a:t>Creatures in the Epipelagic Zone</a:t>
            </a:r>
          </a:p>
        </p:txBody>
      </p:sp>
      <p:sp>
        <p:nvSpPr>
          <p:cNvPr id="5" name="TextBox 4">
            <a:extLst>
              <a:ext uri="{FF2B5EF4-FFF2-40B4-BE49-F238E27FC236}">
                <a16:creationId xmlns:a16="http://schemas.microsoft.com/office/drawing/2014/main" id="{CB768E87-78C6-429C-BCBA-6DC3DFB3A3EC}"/>
              </a:ext>
            </a:extLst>
          </p:cNvPr>
          <p:cNvSpPr txBox="1"/>
          <p:nvPr/>
        </p:nvSpPr>
        <p:spPr>
          <a:xfrm>
            <a:off x="424802" y="1876915"/>
            <a:ext cx="4862818" cy="3785652"/>
          </a:xfrm>
          <a:prstGeom prst="rect">
            <a:avLst/>
          </a:prstGeom>
          <a:noFill/>
        </p:spPr>
        <p:txBody>
          <a:bodyPr wrap="square">
            <a:spAutoFit/>
          </a:bodyPr>
          <a:lstStyle/>
          <a:p>
            <a:r>
              <a:rPr lang="en-US" sz="2400" b="0" i="0" dirty="0">
                <a:solidFill>
                  <a:schemeClr val="bg1"/>
                </a:solidFill>
                <a:effectLst/>
                <a:latin typeface="Arial" panose="020B0604020202020204" pitchFamily="34" charset="0"/>
              </a:rPr>
              <a:t>Here you will find some of the most familiar ocean animals. You </a:t>
            </a:r>
            <a:r>
              <a:rPr lang="en-US" sz="2400" i="0" dirty="0">
                <a:solidFill>
                  <a:schemeClr val="bg1"/>
                </a:solidFill>
                <a:effectLst/>
                <a:latin typeface="Arial" panose="020B0604020202020204" pitchFamily="34" charset="0"/>
              </a:rPr>
              <a:t>will find sharks, tuna, jellyfish, and sea turtles. </a:t>
            </a:r>
          </a:p>
          <a:p>
            <a:endParaRPr lang="en-US" sz="2400" i="0" dirty="0">
              <a:solidFill>
                <a:schemeClr val="bg1"/>
              </a:solidFill>
              <a:effectLst/>
              <a:latin typeface="Arial" panose="020B0604020202020204" pitchFamily="34" charset="0"/>
            </a:endParaRPr>
          </a:p>
          <a:p>
            <a:r>
              <a:rPr lang="en-US" sz="2400" i="0" dirty="0">
                <a:solidFill>
                  <a:schemeClr val="bg1"/>
                </a:solidFill>
                <a:effectLst/>
                <a:latin typeface="Arial" panose="020B0604020202020204" pitchFamily="34" charset="0"/>
              </a:rPr>
              <a:t>You will also find blue whales, orcas, and dolphinfish</a:t>
            </a:r>
            <a:r>
              <a:rPr lang="en-US" sz="2400" b="0" i="0" dirty="0">
                <a:solidFill>
                  <a:schemeClr val="bg1"/>
                </a:solidFill>
                <a:effectLst/>
                <a:latin typeface="Arial" panose="020B0604020202020204" pitchFamily="34" charset="0"/>
              </a:rPr>
              <a:t>. Most of the common fish that humans consume are found here in this layer.</a:t>
            </a:r>
            <a:endParaRPr lang="en-US" sz="3200" dirty="0">
              <a:solidFill>
                <a:schemeClr val="bg1"/>
              </a:solidFill>
            </a:endParaRPr>
          </a:p>
        </p:txBody>
      </p:sp>
      <p:pic>
        <p:nvPicPr>
          <p:cNvPr id="7" name="Picture 6">
            <a:extLst>
              <a:ext uri="{FF2B5EF4-FFF2-40B4-BE49-F238E27FC236}">
                <a16:creationId xmlns:a16="http://schemas.microsoft.com/office/drawing/2014/main" id="{621378A8-A087-41C7-9DF1-3E75A0BE7344}"/>
              </a:ext>
            </a:extLst>
          </p:cNvPr>
          <p:cNvPicPr>
            <a:picLocks noChangeAspect="1"/>
          </p:cNvPicPr>
          <p:nvPr/>
        </p:nvPicPr>
        <p:blipFill>
          <a:blip r:embed="rId3"/>
          <a:stretch>
            <a:fillRect/>
          </a:stretch>
        </p:blipFill>
        <p:spPr>
          <a:xfrm>
            <a:off x="5864778" y="2366700"/>
            <a:ext cx="5410412" cy="3933432"/>
          </a:xfrm>
          <a:prstGeom prst="rect">
            <a:avLst/>
          </a:prstGeom>
        </p:spPr>
      </p:pic>
    </p:spTree>
    <p:extLst>
      <p:ext uri="{BB962C8B-B14F-4D97-AF65-F5344CB8AC3E}">
        <p14:creationId xmlns:p14="http://schemas.microsoft.com/office/powerpoint/2010/main" val="345991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b="1" dirty="0">
                <a:solidFill>
                  <a:srgbClr val="002060"/>
                </a:solidFill>
              </a:rPr>
              <a:t>Creatures in the Epipelagic Zone</a:t>
            </a:r>
          </a:p>
        </p:txBody>
      </p:sp>
      <p:sp>
        <p:nvSpPr>
          <p:cNvPr id="5" name="TextBox 4">
            <a:extLst>
              <a:ext uri="{FF2B5EF4-FFF2-40B4-BE49-F238E27FC236}">
                <a16:creationId xmlns:a16="http://schemas.microsoft.com/office/drawing/2014/main" id="{CB768E87-78C6-429C-BCBA-6DC3DFB3A3EC}"/>
              </a:ext>
            </a:extLst>
          </p:cNvPr>
          <p:cNvSpPr txBox="1"/>
          <p:nvPr/>
        </p:nvSpPr>
        <p:spPr>
          <a:xfrm>
            <a:off x="482223" y="1595021"/>
            <a:ext cx="4862818" cy="5262979"/>
          </a:xfrm>
          <a:prstGeom prst="rect">
            <a:avLst/>
          </a:prstGeom>
          <a:noFill/>
        </p:spPr>
        <p:txBody>
          <a:bodyPr wrap="square">
            <a:spAutoFit/>
          </a:bodyPr>
          <a:lstStyle/>
          <a:p>
            <a:r>
              <a:rPr lang="en-US" b="0" i="0" dirty="0">
                <a:solidFill>
                  <a:schemeClr val="bg1"/>
                </a:solidFill>
                <a:effectLst/>
                <a:latin typeface="Arial" panose="020B0604020202020204" pitchFamily="34" charset="0"/>
              </a:rPr>
              <a:t>A unique quality that some of the animals in the epipelagic layer have is a type of camouflage called countershading. </a:t>
            </a:r>
          </a:p>
          <a:p>
            <a:endParaRPr lang="en-US" dirty="0">
              <a:solidFill>
                <a:schemeClr val="bg1"/>
              </a:solidFill>
            </a:endParaRPr>
          </a:p>
          <a:p>
            <a:r>
              <a:rPr lang="en-US" b="0" i="0" dirty="0">
                <a:solidFill>
                  <a:schemeClr val="bg1"/>
                </a:solidFill>
                <a:effectLst/>
                <a:latin typeface="Arial" panose="020B0604020202020204" pitchFamily="34" charset="0"/>
              </a:rPr>
              <a:t>This is where the animal is light on the bottom of their bodies and darker on the top. </a:t>
            </a:r>
          </a:p>
          <a:p>
            <a:endParaRPr lang="en-US" dirty="0">
              <a:solidFill>
                <a:schemeClr val="bg1"/>
              </a:solidFill>
            </a:endParaRPr>
          </a:p>
          <a:p>
            <a:r>
              <a:rPr lang="en-US" b="0" i="0" dirty="0">
                <a:solidFill>
                  <a:schemeClr val="bg1"/>
                </a:solidFill>
                <a:effectLst/>
                <a:latin typeface="Arial" panose="020B0604020202020204" pitchFamily="34" charset="0"/>
              </a:rPr>
              <a:t>This allows the animal to blend in with the light when a predator is below or blend in with the water when a predator is on the top of the animal.</a:t>
            </a:r>
            <a:endParaRPr lang="en-US" sz="3200" dirty="0">
              <a:solidFill>
                <a:schemeClr val="bg1"/>
              </a:solidFill>
            </a:endParaRPr>
          </a:p>
        </p:txBody>
      </p:sp>
      <p:pic>
        <p:nvPicPr>
          <p:cNvPr id="4" name="Picture 3">
            <a:extLst>
              <a:ext uri="{FF2B5EF4-FFF2-40B4-BE49-F238E27FC236}">
                <a16:creationId xmlns:a16="http://schemas.microsoft.com/office/drawing/2014/main" id="{098EE988-EFF6-4B15-B846-AD1C365D4852}"/>
              </a:ext>
            </a:extLst>
          </p:cNvPr>
          <p:cNvPicPr>
            <a:picLocks noChangeAspect="1"/>
          </p:cNvPicPr>
          <p:nvPr/>
        </p:nvPicPr>
        <p:blipFill>
          <a:blip r:embed="rId3"/>
          <a:stretch>
            <a:fillRect/>
          </a:stretch>
        </p:blipFill>
        <p:spPr>
          <a:xfrm>
            <a:off x="5607865" y="2100627"/>
            <a:ext cx="6038850" cy="4000500"/>
          </a:xfrm>
          <a:prstGeom prst="rect">
            <a:avLst/>
          </a:prstGeom>
        </p:spPr>
      </p:pic>
    </p:spTree>
    <p:extLst>
      <p:ext uri="{BB962C8B-B14F-4D97-AF65-F5344CB8AC3E}">
        <p14:creationId xmlns:p14="http://schemas.microsoft.com/office/powerpoint/2010/main" val="350705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1000"/>
                                        <p:tgtEl>
                                          <p:spTgt spid="5">
                                            <p:txEl>
                                              <p:pRg st="4" end="4"/>
                                            </p:txEl>
                                          </p:spTgt>
                                        </p:tgtEl>
                                      </p:cBhvr>
                                    </p:animEffect>
                                    <p:anim calcmode="lin" valueType="num">
                                      <p:cBhvr>
                                        <p:cTn id="2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b="1" dirty="0">
                <a:solidFill>
                  <a:srgbClr val="002060"/>
                </a:solidFill>
              </a:rPr>
              <a:t>Creatures in the Epipelagic Zone</a:t>
            </a:r>
          </a:p>
        </p:txBody>
      </p:sp>
      <p:sp>
        <p:nvSpPr>
          <p:cNvPr id="5" name="TextBox 4">
            <a:extLst>
              <a:ext uri="{FF2B5EF4-FFF2-40B4-BE49-F238E27FC236}">
                <a16:creationId xmlns:a16="http://schemas.microsoft.com/office/drawing/2014/main" id="{CB768E87-78C6-429C-BCBA-6DC3DFB3A3EC}"/>
              </a:ext>
            </a:extLst>
          </p:cNvPr>
          <p:cNvSpPr txBox="1"/>
          <p:nvPr/>
        </p:nvSpPr>
        <p:spPr>
          <a:xfrm>
            <a:off x="466458" y="1695280"/>
            <a:ext cx="4862818" cy="4708981"/>
          </a:xfrm>
          <a:prstGeom prst="rect">
            <a:avLst/>
          </a:prstGeom>
          <a:noFill/>
        </p:spPr>
        <p:txBody>
          <a:bodyPr wrap="square">
            <a:spAutoFit/>
          </a:bodyPr>
          <a:lstStyle/>
          <a:p>
            <a:r>
              <a:rPr lang="en-US" sz="2000" i="0" dirty="0">
                <a:solidFill>
                  <a:schemeClr val="bg1"/>
                </a:solidFill>
                <a:effectLst/>
                <a:latin typeface="Georgia" panose="02040502050405020303" pitchFamily="18" charset="0"/>
              </a:rPr>
              <a:t>Some organisms in the Epipelagic Zone are sharks. Sharks have no bones, just cartilage. </a:t>
            </a:r>
          </a:p>
          <a:p>
            <a:endParaRPr lang="en-US" sz="2000" dirty="0">
              <a:solidFill>
                <a:schemeClr val="bg1"/>
              </a:solidFill>
              <a:latin typeface="Georgia" panose="02040502050405020303" pitchFamily="18" charset="0"/>
            </a:endParaRPr>
          </a:p>
          <a:p>
            <a:r>
              <a:rPr lang="en-US" sz="2000" i="0" dirty="0">
                <a:solidFill>
                  <a:schemeClr val="bg1"/>
                </a:solidFill>
                <a:effectLst/>
                <a:latin typeface="Georgia" panose="02040502050405020303" pitchFamily="18" charset="0"/>
              </a:rPr>
              <a:t>They range from 7 inches long to 50 feet long and most sharks have streamlined bodies that can help them easily go through the water.</a:t>
            </a:r>
          </a:p>
          <a:p>
            <a:endParaRPr lang="en-US" sz="2000" dirty="0">
              <a:solidFill>
                <a:schemeClr val="bg1"/>
              </a:solidFill>
              <a:latin typeface="Georgia" panose="02040502050405020303" pitchFamily="18" charset="0"/>
            </a:endParaRPr>
          </a:p>
          <a:p>
            <a:r>
              <a:rPr lang="en-US" sz="2000" i="0" dirty="0">
                <a:solidFill>
                  <a:schemeClr val="bg1"/>
                </a:solidFill>
                <a:effectLst/>
                <a:latin typeface="Georgia" panose="02040502050405020303" pitchFamily="18" charset="0"/>
              </a:rPr>
              <a:t> Bottom-dwelling sharks have flat bodies that help them hide in the sand. </a:t>
            </a:r>
          </a:p>
          <a:p>
            <a:endParaRPr lang="en-US" sz="2000" dirty="0">
              <a:solidFill>
                <a:schemeClr val="bg1"/>
              </a:solidFill>
              <a:latin typeface="Georgia" panose="02040502050405020303" pitchFamily="18" charset="0"/>
            </a:endParaRPr>
          </a:p>
          <a:p>
            <a:r>
              <a:rPr lang="en-US" sz="2000" i="0" dirty="0">
                <a:solidFill>
                  <a:schemeClr val="bg1"/>
                </a:solidFill>
                <a:effectLst/>
                <a:latin typeface="Georgia" panose="02040502050405020303" pitchFamily="18" charset="0"/>
              </a:rPr>
              <a:t>Sharks can have up to 3,000 teeth at one time with 5 rows of teeth. They need all these teeth because they’re carnivores.</a:t>
            </a:r>
            <a:endParaRPr lang="en-US" sz="2000" dirty="0">
              <a:solidFill>
                <a:schemeClr val="bg1"/>
              </a:solidFill>
            </a:endParaRPr>
          </a:p>
        </p:txBody>
      </p:sp>
      <p:pic>
        <p:nvPicPr>
          <p:cNvPr id="4" name="Picture 3">
            <a:extLst>
              <a:ext uri="{FF2B5EF4-FFF2-40B4-BE49-F238E27FC236}">
                <a16:creationId xmlns:a16="http://schemas.microsoft.com/office/drawing/2014/main" id="{9584C9AF-CFC2-45B9-9191-8BB6EC1B7D18}"/>
              </a:ext>
            </a:extLst>
          </p:cNvPr>
          <p:cNvPicPr>
            <a:picLocks noChangeAspect="1"/>
          </p:cNvPicPr>
          <p:nvPr/>
        </p:nvPicPr>
        <p:blipFill>
          <a:blip r:embed="rId3"/>
          <a:stretch>
            <a:fillRect/>
          </a:stretch>
        </p:blipFill>
        <p:spPr>
          <a:xfrm>
            <a:off x="5754848" y="2025528"/>
            <a:ext cx="6193871" cy="4337521"/>
          </a:xfrm>
          <a:prstGeom prst="rect">
            <a:avLst/>
          </a:prstGeom>
        </p:spPr>
      </p:pic>
    </p:spTree>
    <p:extLst>
      <p:ext uri="{BB962C8B-B14F-4D97-AF65-F5344CB8AC3E}">
        <p14:creationId xmlns:p14="http://schemas.microsoft.com/office/powerpoint/2010/main" val="375710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1000"/>
                                        <p:tgtEl>
                                          <p:spTgt spid="5">
                                            <p:txEl>
                                              <p:pRg st="4" end="4"/>
                                            </p:txEl>
                                          </p:spTgt>
                                        </p:tgtEl>
                                      </p:cBhvr>
                                    </p:animEffect>
                                    <p:anim calcmode="lin" valueType="num">
                                      <p:cBhvr>
                                        <p:cTn id="2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1000"/>
                                        <p:tgtEl>
                                          <p:spTgt spid="5">
                                            <p:txEl>
                                              <p:pRg st="6" end="6"/>
                                            </p:txEl>
                                          </p:spTgt>
                                        </p:tgtEl>
                                      </p:cBhvr>
                                    </p:animEffect>
                                    <p:anim calcmode="lin" valueType="num">
                                      <p:cBhvr>
                                        <p:cTn id="34"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6D21-D08F-449E-897B-CFD453583A30}"/>
              </a:ext>
            </a:extLst>
          </p:cNvPr>
          <p:cNvSpPr>
            <a:spLocks noGrp="1"/>
          </p:cNvSpPr>
          <p:nvPr>
            <p:ph type="title"/>
          </p:nvPr>
        </p:nvSpPr>
        <p:spPr>
          <a:xfrm>
            <a:off x="1219200" y="228600"/>
            <a:ext cx="9753600" cy="1905000"/>
          </a:xfrm>
        </p:spPr>
        <p:txBody>
          <a:bodyPr/>
          <a:lstStyle/>
          <a:p>
            <a:pPr algn="ctr"/>
            <a:r>
              <a:rPr lang="en-US" sz="3600" b="1" i="0" strike="noStrike" dirty="0">
                <a:solidFill>
                  <a:schemeClr val="accent1"/>
                </a:solidFill>
                <a:effectLst/>
                <a:latin typeface="Montserrat"/>
              </a:rPr>
              <a:t>Summer Safety for Children with Special Need</a:t>
            </a:r>
            <a:br>
              <a:rPr lang="en-US" sz="3600" b="1" i="0" u="sng" dirty="0">
                <a:solidFill>
                  <a:srgbClr val="000000"/>
                </a:solidFill>
                <a:effectLst/>
                <a:latin typeface="Montserrat"/>
              </a:rPr>
            </a:br>
            <a:endParaRPr lang="en-US" sz="3600" b="1" i="0" u="sng" dirty="0">
              <a:solidFill>
                <a:srgbClr val="000000"/>
              </a:solidFill>
              <a:effectLst/>
              <a:latin typeface="Montserrat"/>
            </a:endParaRPr>
          </a:p>
        </p:txBody>
      </p:sp>
      <p:sp>
        <p:nvSpPr>
          <p:cNvPr id="3" name="Content Placeholder 2">
            <a:extLst>
              <a:ext uri="{FF2B5EF4-FFF2-40B4-BE49-F238E27FC236}">
                <a16:creationId xmlns:a16="http://schemas.microsoft.com/office/drawing/2014/main" id="{785A65C1-27EE-4A59-A175-10B8FF55ADE8}"/>
              </a:ext>
            </a:extLst>
          </p:cNvPr>
          <p:cNvSpPr>
            <a:spLocks noGrp="1"/>
          </p:cNvSpPr>
          <p:nvPr>
            <p:ph sz="half" idx="1"/>
          </p:nvPr>
        </p:nvSpPr>
        <p:spPr>
          <a:xfrm>
            <a:off x="115614" y="1510018"/>
            <a:ext cx="5878786" cy="5119382"/>
          </a:xfrm>
        </p:spPr>
        <p:txBody>
          <a:bodyPr/>
          <a:lstStyle/>
          <a:p>
            <a:r>
              <a:rPr lang="en-US" b="0" i="0" dirty="0">
                <a:solidFill>
                  <a:srgbClr val="E76A03"/>
                </a:solidFill>
                <a:effectLst/>
                <a:latin typeface="Montserrat"/>
              </a:rPr>
              <a:t>There are many reasons why children with special needs are more susceptible to serious heat-related conditions including heat stroke.</a:t>
            </a:r>
          </a:p>
          <a:p>
            <a:r>
              <a:rPr lang="en-US" b="0" i="0" dirty="0">
                <a:solidFill>
                  <a:srgbClr val="E76A03"/>
                </a:solidFill>
                <a:effectLst/>
                <a:latin typeface="Montserrat"/>
              </a:rPr>
              <a:t> Certain medications can cause dryness in the mouth, increased sensitivity to the sun, or impair the body’s ability to regulate temperature</a:t>
            </a:r>
            <a:endParaRPr lang="en-US" dirty="0">
              <a:solidFill>
                <a:srgbClr val="E76A03"/>
              </a:solidFill>
            </a:endParaRPr>
          </a:p>
        </p:txBody>
      </p:sp>
      <p:pic>
        <p:nvPicPr>
          <p:cNvPr id="4100" name="Picture 4" descr="Children of the Sun, Truth, and Wisdom - Solar Wind">
            <a:extLst>
              <a:ext uri="{FF2B5EF4-FFF2-40B4-BE49-F238E27FC236}">
                <a16:creationId xmlns:a16="http://schemas.microsoft.com/office/drawing/2014/main" id="{BFFA9732-AD40-4463-8C3E-6C351658B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800225"/>
            <a:ext cx="523875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72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wheel(1)">
                                      <p:cBhvr>
                                        <p:cTn id="7" dur="20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b="1" dirty="0">
                <a:solidFill>
                  <a:srgbClr val="002060"/>
                </a:solidFill>
              </a:rPr>
              <a:t>Creatures in the Epipelagic Zone</a:t>
            </a:r>
          </a:p>
        </p:txBody>
      </p:sp>
      <p:sp>
        <p:nvSpPr>
          <p:cNvPr id="5" name="TextBox 4">
            <a:extLst>
              <a:ext uri="{FF2B5EF4-FFF2-40B4-BE49-F238E27FC236}">
                <a16:creationId xmlns:a16="http://schemas.microsoft.com/office/drawing/2014/main" id="{CB768E87-78C6-429C-BCBA-6DC3DFB3A3EC}"/>
              </a:ext>
            </a:extLst>
          </p:cNvPr>
          <p:cNvSpPr txBox="1"/>
          <p:nvPr/>
        </p:nvSpPr>
        <p:spPr>
          <a:xfrm>
            <a:off x="545285" y="2023385"/>
            <a:ext cx="4862818" cy="3785652"/>
          </a:xfrm>
          <a:prstGeom prst="rect">
            <a:avLst/>
          </a:prstGeom>
          <a:noFill/>
        </p:spPr>
        <p:txBody>
          <a:bodyPr wrap="square">
            <a:spAutoFit/>
          </a:bodyPr>
          <a:lstStyle/>
          <a:p>
            <a:r>
              <a:rPr lang="en-US" i="0" dirty="0">
                <a:solidFill>
                  <a:schemeClr val="bg1"/>
                </a:solidFill>
                <a:effectLst/>
                <a:latin typeface="Georgia" panose="02040502050405020303" pitchFamily="18" charset="0"/>
              </a:rPr>
              <a:t>Another type of fish in the Sunlight Zone is the Angelfish. </a:t>
            </a:r>
          </a:p>
          <a:p>
            <a:endParaRPr lang="en-US" dirty="0">
              <a:solidFill>
                <a:schemeClr val="bg1"/>
              </a:solidFill>
              <a:latin typeface="Georgia" panose="02040502050405020303" pitchFamily="18" charset="0"/>
            </a:endParaRPr>
          </a:p>
          <a:p>
            <a:r>
              <a:rPr lang="en-US" i="0" dirty="0">
                <a:solidFill>
                  <a:schemeClr val="bg1"/>
                </a:solidFill>
                <a:effectLst/>
                <a:latin typeface="Georgia" panose="02040502050405020303" pitchFamily="18" charset="0"/>
              </a:rPr>
              <a:t>There are about 70 different species. They are all brightly covered and live-in reefs in warm waters. </a:t>
            </a:r>
          </a:p>
          <a:p>
            <a:endParaRPr lang="en-US" dirty="0">
              <a:solidFill>
                <a:schemeClr val="bg1"/>
              </a:solidFill>
              <a:latin typeface="Georgia" panose="02040502050405020303" pitchFamily="18" charset="0"/>
            </a:endParaRPr>
          </a:p>
          <a:p>
            <a:r>
              <a:rPr lang="en-US" i="0" dirty="0">
                <a:solidFill>
                  <a:schemeClr val="bg1"/>
                </a:solidFill>
                <a:effectLst/>
                <a:latin typeface="Georgia" panose="02040502050405020303" pitchFamily="18" charset="0"/>
              </a:rPr>
              <a:t>They range from 12-15 inches long. They are carnivores.</a:t>
            </a:r>
            <a:endParaRPr lang="en-US" dirty="0">
              <a:solidFill>
                <a:schemeClr val="bg1"/>
              </a:solidFill>
            </a:endParaRPr>
          </a:p>
        </p:txBody>
      </p:sp>
      <p:pic>
        <p:nvPicPr>
          <p:cNvPr id="4" name="Picture 3">
            <a:extLst>
              <a:ext uri="{FF2B5EF4-FFF2-40B4-BE49-F238E27FC236}">
                <a16:creationId xmlns:a16="http://schemas.microsoft.com/office/drawing/2014/main" id="{A5BD5A7F-35DC-4A44-B81B-BEADD7302C04}"/>
              </a:ext>
            </a:extLst>
          </p:cNvPr>
          <p:cNvPicPr>
            <a:picLocks noChangeAspect="1"/>
          </p:cNvPicPr>
          <p:nvPr/>
        </p:nvPicPr>
        <p:blipFill>
          <a:blip r:embed="rId3"/>
          <a:stretch>
            <a:fillRect/>
          </a:stretch>
        </p:blipFill>
        <p:spPr>
          <a:xfrm>
            <a:off x="6226903" y="2023385"/>
            <a:ext cx="4629716" cy="4444527"/>
          </a:xfrm>
          <a:prstGeom prst="rect">
            <a:avLst/>
          </a:prstGeom>
        </p:spPr>
      </p:pic>
    </p:spTree>
    <p:extLst>
      <p:ext uri="{BB962C8B-B14F-4D97-AF65-F5344CB8AC3E}">
        <p14:creationId xmlns:p14="http://schemas.microsoft.com/office/powerpoint/2010/main" val="97894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1000"/>
                                        <p:tgtEl>
                                          <p:spTgt spid="5">
                                            <p:txEl>
                                              <p:pRg st="4" end="4"/>
                                            </p:txEl>
                                          </p:spTgt>
                                        </p:tgtEl>
                                      </p:cBhvr>
                                    </p:animEffect>
                                    <p:anim calcmode="lin" valueType="num">
                                      <p:cBhvr>
                                        <p:cTn id="2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b="1" dirty="0">
                <a:solidFill>
                  <a:srgbClr val="002060"/>
                </a:solidFill>
              </a:rPr>
              <a:t>Plants in The Epipelagic Zone</a:t>
            </a:r>
          </a:p>
        </p:txBody>
      </p:sp>
      <p:sp>
        <p:nvSpPr>
          <p:cNvPr id="5" name="TextBox 4">
            <a:extLst>
              <a:ext uri="{FF2B5EF4-FFF2-40B4-BE49-F238E27FC236}">
                <a16:creationId xmlns:a16="http://schemas.microsoft.com/office/drawing/2014/main" id="{CB768E87-78C6-429C-BCBA-6DC3DFB3A3EC}"/>
              </a:ext>
            </a:extLst>
          </p:cNvPr>
          <p:cNvSpPr txBox="1"/>
          <p:nvPr/>
        </p:nvSpPr>
        <p:spPr>
          <a:xfrm>
            <a:off x="377505" y="2828835"/>
            <a:ext cx="4862818" cy="2062103"/>
          </a:xfrm>
          <a:prstGeom prst="rect">
            <a:avLst/>
          </a:prstGeom>
          <a:noFill/>
        </p:spPr>
        <p:txBody>
          <a:bodyPr wrap="square">
            <a:spAutoFit/>
          </a:bodyPr>
          <a:lstStyle/>
          <a:p>
            <a:r>
              <a:rPr lang="en-US" sz="3200" b="0" i="0" dirty="0">
                <a:solidFill>
                  <a:schemeClr val="bg1"/>
                </a:solidFill>
                <a:effectLst/>
                <a:latin typeface="Lato"/>
              </a:rPr>
              <a:t>Seaweed is a common plant in the epipelagic zone, along with various algae and phytoplankton.</a:t>
            </a:r>
            <a:endParaRPr lang="en-US" sz="3200" dirty="0">
              <a:solidFill>
                <a:schemeClr val="bg1"/>
              </a:solidFill>
            </a:endParaRPr>
          </a:p>
        </p:txBody>
      </p:sp>
      <p:pic>
        <p:nvPicPr>
          <p:cNvPr id="4" name="Picture 3">
            <a:extLst>
              <a:ext uri="{FF2B5EF4-FFF2-40B4-BE49-F238E27FC236}">
                <a16:creationId xmlns:a16="http://schemas.microsoft.com/office/drawing/2014/main" id="{21F370BB-19DF-4D70-BF57-FBF529F0CC50}"/>
              </a:ext>
            </a:extLst>
          </p:cNvPr>
          <p:cNvPicPr>
            <a:picLocks noChangeAspect="1"/>
          </p:cNvPicPr>
          <p:nvPr/>
        </p:nvPicPr>
        <p:blipFill>
          <a:blip r:embed="rId3"/>
          <a:stretch>
            <a:fillRect/>
          </a:stretch>
        </p:blipFill>
        <p:spPr>
          <a:xfrm>
            <a:off x="5381755" y="2126335"/>
            <a:ext cx="6569974" cy="4568079"/>
          </a:xfrm>
          <a:prstGeom prst="rect">
            <a:avLst/>
          </a:prstGeom>
        </p:spPr>
      </p:pic>
    </p:spTree>
    <p:extLst>
      <p:ext uri="{BB962C8B-B14F-4D97-AF65-F5344CB8AC3E}">
        <p14:creationId xmlns:p14="http://schemas.microsoft.com/office/powerpoint/2010/main" val="26577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b="1" dirty="0">
                <a:solidFill>
                  <a:srgbClr val="002060"/>
                </a:solidFill>
              </a:rPr>
              <a:t>Exercise: Fill in the blank</a:t>
            </a:r>
          </a:p>
        </p:txBody>
      </p:sp>
      <p:sp>
        <p:nvSpPr>
          <p:cNvPr id="6" name="TextBox 5">
            <a:extLst>
              <a:ext uri="{FF2B5EF4-FFF2-40B4-BE49-F238E27FC236}">
                <a16:creationId xmlns:a16="http://schemas.microsoft.com/office/drawing/2014/main" id="{27E3E946-5805-4D19-94E8-26D5544CB463}"/>
              </a:ext>
            </a:extLst>
          </p:cNvPr>
          <p:cNvSpPr txBox="1"/>
          <p:nvPr/>
        </p:nvSpPr>
        <p:spPr>
          <a:xfrm>
            <a:off x="-1" y="1891258"/>
            <a:ext cx="12192000" cy="830997"/>
          </a:xfrm>
          <a:prstGeom prst="rect">
            <a:avLst/>
          </a:prstGeom>
          <a:noFill/>
        </p:spPr>
        <p:txBody>
          <a:bodyPr wrap="square">
            <a:spAutoFit/>
          </a:bodyPr>
          <a:lstStyle/>
          <a:p>
            <a:r>
              <a:rPr lang="en-US" b="1" dirty="0">
                <a:solidFill>
                  <a:schemeClr val="bg1"/>
                </a:solidFill>
                <a:effectLst/>
                <a:latin typeface="Arial" panose="020B0604020202020204" pitchFamily="34" charset="0"/>
              </a:rPr>
              <a:t>Epipelagic Zone</a:t>
            </a:r>
            <a:r>
              <a:rPr lang="en-US" b="0" i="0" dirty="0">
                <a:solidFill>
                  <a:schemeClr val="bg1"/>
                </a:solidFill>
                <a:effectLst/>
                <a:latin typeface="Arial" panose="020B0604020202020204" pitchFamily="34" charset="0"/>
              </a:rPr>
              <a:t> - The surface layer of the ocean is known as the epipelagic zone and extends from the surface to 200 meters (656 feet).</a:t>
            </a:r>
            <a:endParaRPr lang="en-US" dirty="0"/>
          </a:p>
        </p:txBody>
      </p:sp>
      <p:sp>
        <p:nvSpPr>
          <p:cNvPr id="7" name="TextBox 6">
            <a:extLst>
              <a:ext uri="{FF2B5EF4-FFF2-40B4-BE49-F238E27FC236}">
                <a16:creationId xmlns:a16="http://schemas.microsoft.com/office/drawing/2014/main" id="{4A080706-F5CF-44B2-BA0E-176C2E29202F}"/>
              </a:ext>
            </a:extLst>
          </p:cNvPr>
          <p:cNvSpPr txBox="1"/>
          <p:nvPr/>
        </p:nvSpPr>
        <p:spPr>
          <a:xfrm>
            <a:off x="-1" y="2847711"/>
            <a:ext cx="12191999" cy="830997"/>
          </a:xfrm>
          <a:prstGeom prst="rect">
            <a:avLst/>
          </a:prstGeom>
          <a:noFill/>
        </p:spPr>
        <p:txBody>
          <a:bodyPr wrap="square">
            <a:spAutoFit/>
          </a:bodyPr>
          <a:lstStyle/>
          <a:p>
            <a:r>
              <a:rPr lang="en-US" b="1" dirty="0">
                <a:solidFill>
                  <a:schemeClr val="bg1"/>
                </a:solidFill>
                <a:effectLst/>
                <a:latin typeface="Arial" panose="020B0604020202020204" pitchFamily="34" charset="0"/>
              </a:rPr>
              <a:t>Epipelagic Zone</a:t>
            </a:r>
            <a:r>
              <a:rPr lang="en-US" b="0" i="0" dirty="0">
                <a:solidFill>
                  <a:schemeClr val="bg1"/>
                </a:solidFill>
                <a:effectLst/>
                <a:latin typeface="Arial" panose="020B0604020202020204" pitchFamily="34" charset="0"/>
              </a:rPr>
              <a:t> is also known as the sunlight zone because this is where most of the visible light exists.</a:t>
            </a:r>
            <a:endParaRPr lang="en-US" dirty="0"/>
          </a:p>
        </p:txBody>
      </p:sp>
      <p:sp>
        <p:nvSpPr>
          <p:cNvPr id="9" name="TextBox 8">
            <a:extLst>
              <a:ext uri="{FF2B5EF4-FFF2-40B4-BE49-F238E27FC236}">
                <a16:creationId xmlns:a16="http://schemas.microsoft.com/office/drawing/2014/main" id="{992D75C1-20A2-4091-B410-757E81B2A076}"/>
              </a:ext>
            </a:extLst>
          </p:cNvPr>
          <p:cNvSpPr txBox="1"/>
          <p:nvPr/>
        </p:nvSpPr>
        <p:spPr>
          <a:xfrm>
            <a:off x="-40548" y="3804164"/>
            <a:ext cx="12232548" cy="830997"/>
          </a:xfrm>
          <a:prstGeom prst="rect">
            <a:avLst/>
          </a:prstGeom>
          <a:noFill/>
        </p:spPr>
        <p:txBody>
          <a:bodyPr wrap="square">
            <a:spAutoFit/>
          </a:bodyPr>
          <a:lstStyle/>
          <a:p>
            <a:r>
              <a:rPr lang="en-US" b="0" i="0" dirty="0">
                <a:solidFill>
                  <a:schemeClr val="bg1"/>
                </a:solidFill>
                <a:effectLst/>
                <a:latin typeface="Arial" panose="020B0604020202020204" pitchFamily="34" charset="0"/>
              </a:rPr>
              <a:t>A unique quality that some of the animals in the epipelagic layer have is a type of camouflage called countershading. </a:t>
            </a:r>
            <a:endParaRPr lang="en-US" dirty="0"/>
          </a:p>
        </p:txBody>
      </p:sp>
      <p:sp>
        <p:nvSpPr>
          <p:cNvPr id="10" name="Rectangle: Rounded Corners 9">
            <a:extLst>
              <a:ext uri="{FF2B5EF4-FFF2-40B4-BE49-F238E27FC236}">
                <a16:creationId xmlns:a16="http://schemas.microsoft.com/office/drawing/2014/main" id="{96B0D431-D8AC-440F-A7B1-2B63B917EBB9}"/>
              </a:ext>
            </a:extLst>
          </p:cNvPr>
          <p:cNvSpPr/>
          <p:nvPr/>
        </p:nvSpPr>
        <p:spPr bwMode="auto">
          <a:xfrm>
            <a:off x="9169167" y="1891258"/>
            <a:ext cx="1484851" cy="449270"/>
          </a:xfrm>
          <a:prstGeom prst="roundRect">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1" name="Rectangle: Rounded Corners 10">
            <a:extLst>
              <a:ext uri="{FF2B5EF4-FFF2-40B4-BE49-F238E27FC236}">
                <a16:creationId xmlns:a16="http://schemas.microsoft.com/office/drawing/2014/main" id="{C73601A4-8BE6-4458-8148-8E26EC1262DF}"/>
              </a:ext>
            </a:extLst>
          </p:cNvPr>
          <p:cNvSpPr/>
          <p:nvPr/>
        </p:nvSpPr>
        <p:spPr bwMode="auto">
          <a:xfrm>
            <a:off x="5492690" y="2839565"/>
            <a:ext cx="1166071" cy="449270"/>
          </a:xfrm>
          <a:prstGeom prst="roundRect">
            <a:avLst/>
          </a:prstGeom>
          <a:solidFill>
            <a:srgbClr val="00206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2" name="Rectangle: Rounded Corners 11">
            <a:extLst>
              <a:ext uri="{FF2B5EF4-FFF2-40B4-BE49-F238E27FC236}">
                <a16:creationId xmlns:a16="http://schemas.microsoft.com/office/drawing/2014/main" id="{8B150C5C-3C74-435E-9368-F9916AC6BA8E}"/>
              </a:ext>
            </a:extLst>
          </p:cNvPr>
          <p:cNvSpPr/>
          <p:nvPr/>
        </p:nvSpPr>
        <p:spPr bwMode="auto">
          <a:xfrm>
            <a:off x="889232" y="3825272"/>
            <a:ext cx="914401" cy="449270"/>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Arial" charset="0"/>
            </a:endParaRPr>
          </a:p>
        </p:txBody>
      </p:sp>
      <p:sp>
        <p:nvSpPr>
          <p:cNvPr id="13" name="Rectangle: Rounded Corners 12">
            <a:extLst>
              <a:ext uri="{FF2B5EF4-FFF2-40B4-BE49-F238E27FC236}">
                <a16:creationId xmlns:a16="http://schemas.microsoft.com/office/drawing/2014/main" id="{A4C086EC-6B53-4CF7-A932-9AE069155343}"/>
              </a:ext>
            </a:extLst>
          </p:cNvPr>
          <p:cNvSpPr/>
          <p:nvPr/>
        </p:nvSpPr>
        <p:spPr bwMode="auto">
          <a:xfrm>
            <a:off x="6217639" y="4261770"/>
            <a:ext cx="2154573" cy="449270"/>
          </a:xfrm>
          <a:prstGeom prst="roundRect">
            <a:avLst/>
          </a:prstGeom>
          <a:solidFill>
            <a:srgbClr val="0070C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Arial" charset="0"/>
            </a:endParaRPr>
          </a:p>
        </p:txBody>
      </p:sp>
      <p:sp>
        <p:nvSpPr>
          <p:cNvPr id="15" name="TextBox 14">
            <a:extLst>
              <a:ext uri="{FF2B5EF4-FFF2-40B4-BE49-F238E27FC236}">
                <a16:creationId xmlns:a16="http://schemas.microsoft.com/office/drawing/2014/main" id="{36037A56-1A19-45C5-BB2A-1209C11BCAAD}"/>
              </a:ext>
            </a:extLst>
          </p:cNvPr>
          <p:cNvSpPr txBox="1"/>
          <p:nvPr/>
        </p:nvSpPr>
        <p:spPr>
          <a:xfrm>
            <a:off x="383796" y="4886073"/>
            <a:ext cx="6820248" cy="830997"/>
          </a:xfrm>
          <a:prstGeom prst="rect">
            <a:avLst/>
          </a:prstGeom>
          <a:noFill/>
        </p:spPr>
        <p:txBody>
          <a:bodyPr wrap="square">
            <a:spAutoFit/>
          </a:bodyPr>
          <a:lstStyle/>
          <a:p>
            <a:r>
              <a:rPr lang="en-US" i="0" dirty="0">
                <a:solidFill>
                  <a:schemeClr val="bg1"/>
                </a:solidFill>
                <a:effectLst/>
                <a:latin typeface="Georgia" panose="02040502050405020303" pitchFamily="18" charset="0"/>
              </a:rPr>
              <a:t>Another type of fish in the Sunlight Zone is the Angelfish. </a:t>
            </a:r>
            <a:endParaRPr lang="en-US" dirty="0"/>
          </a:p>
        </p:txBody>
      </p:sp>
      <p:sp>
        <p:nvSpPr>
          <p:cNvPr id="16" name="Rectangle: Rounded Corners 15">
            <a:extLst>
              <a:ext uri="{FF2B5EF4-FFF2-40B4-BE49-F238E27FC236}">
                <a16:creationId xmlns:a16="http://schemas.microsoft.com/office/drawing/2014/main" id="{7A31AF83-DBAF-453B-83DF-7A60CB21FAA7}"/>
              </a:ext>
            </a:extLst>
          </p:cNvPr>
          <p:cNvSpPr/>
          <p:nvPr/>
        </p:nvSpPr>
        <p:spPr bwMode="auto">
          <a:xfrm>
            <a:off x="2846663" y="6213635"/>
            <a:ext cx="1441509" cy="449270"/>
          </a:xfrm>
          <a:prstGeom prst="roundRect">
            <a:avLst/>
          </a:prstGeom>
          <a:solidFill>
            <a:schemeClr val="accent2">
              <a:lumMod val="60000"/>
              <a:lumOff val="40000"/>
            </a:schemeClr>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Angelfish</a:t>
            </a:r>
          </a:p>
        </p:txBody>
      </p:sp>
      <p:sp>
        <p:nvSpPr>
          <p:cNvPr id="17" name="Rectangle: Rounded Corners 16">
            <a:extLst>
              <a:ext uri="{FF2B5EF4-FFF2-40B4-BE49-F238E27FC236}">
                <a16:creationId xmlns:a16="http://schemas.microsoft.com/office/drawing/2014/main" id="{9D13EAC0-0F32-4782-AB62-E75835BF5B30}"/>
              </a:ext>
            </a:extLst>
          </p:cNvPr>
          <p:cNvSpPr/>
          <p:nvPr/>
        </p:nvSpPr>
        <p:spPr bwMode="auto">
          <a:xfrm>
            <a:off x="7294926" y="6224469"/>
            <a:ext cx="1484851" cy="449270"/>
          </a:xfrm>
          <a:prstGeom prst="roundRect">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chemeClr val="bg1"/>
                </a:solidFill>
                <a:latin typeface="Arial" charset="0"/>
              </a:rPr>
              <a:t>Epipelagic</a:t>
            </a:r>
            <a:endParaRPr kumimoji="0" lang="en-US" sz="2400" b="0" i="0" u="none" strike="noStrike" cap="none" normalizeH="0" baseline="0" dirty="0">
              <a:ln>
                <a:noFill/>
              </a:ln>
              <a:solidFill>
                <a:schemeClr val="bg1"/>
              </a:solidFill>
              <a:effectLst/>
              <a:latin typeface="Arial" charset="0"/>
            </a:endParaRPr>
          </a:p>
        </p:txBody>
      </p:sp>
      <p:sp>
        <p:nvSpPr>
          <p:cNvPr id="18" name="Rectangle: Rounded Corners 17">
            <a:extLst>
              <a:ext uri="{FF2B5EF4-FFF2-40B4-BE49-F238E27FC236}">
                <a16:creationId xmlns:a16="http://schemas.microsoft.com/office/drawing/2014/main" id="{B79CDA6B-A8B1-4928-B4F8-18FA387032F4}"/>
              </a:ext>
            </a:extLst>
          </p:cNvPr>
          <p:cNvSpPr/>
          <p:nvPr/>
        </p:nvSpPr>
        <p:spPr bwMode="auto">
          <a:xfrm>
            <a:off x="4513974" y="6213635"/>
            <a:ext cx="1166071" cy="449270"/>
          </a:xfrm>
          <a:prstGeom prst="roundRect">
            <a:avLst/>
          </a:prstGeom>
          <a:solidFill>
            <a:srgbClr val="00206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Sunlight</a:t>
            </a:r>
          </a:p>
        </p:txBody>
      </p:sp>
      <p:sp>
        <p:nvSpPr>
          <p:cNvPr id="19" name="Rectangle: Rounded Corners 18">
            <a:extLst>
              <a:ext uri="{FF2B5EF4-FFF2-40B4-BE49-F238E27FC236}">
                <a16:creationId xmlns:a16="http://schemas.microsoft.com/office/drawing/2014/main" id="{39ECC644-1C51-4DDA-8FCB-2D8AD1DC873F}"/>
              </a:ext>
            </a:extLst>
          </p:cNvPr>
          <p:cNvSpPr/>
          <p:nvPr/>
        </p:nvSpPr>
        <p:spPr bwMode="auto">
          <a:xfrm>
            <a:off x="5964572" y="6213635"/>
            <a:ext cx="1045827" cy="449270"/>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Unique</a:t>
            </a:r>
          </a:p>
        </p:txBody>
      </p:sp>
      <p:sp>
        <p:nvSpPr>
          <p:cNvPr id="20" name="Rectangle: Rounded Corners 19">
            <a:extLst>
              <a:ext uri="{FF2B5EF4-FFF2-40B4-BE49-F238E27FC236}">
                <a16:creationId xmlns:a16="http://schemas.microsoft.com/office/drawing/2014/main" id="{4105DD51-B2AA-4FA0-9E74-2EDFBB22D562}"/>
              </a:ext>
            </a:extLst>
          </p:cNvPr>
          <p:cNvSpPr/>
          <p:nvPr/>
        </p:nvSpPr>
        <p:spPr bwMode="auto">
          <a:xfrm>
            <a:off x="466288" y="6224469"/>
            <a:ext cx="2154573" cy="449270"/>
          </a:xfrm>
          <a:prstGeom prst="roundRect">
            <a:avLst/>
          </a:prstGeom>
          <a:solidFill>
            <a:srgbClr val="0070C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countershading</a:t>
            </a:r>
          </a:p>
        </p:txBody>
      </p:sp>
      <p:sp>
        <p:nvSpPr>
          <p:cNvPr id="21" name="Rectangle: Rounded Corners 20">
            <a:extLst>
              <a:ext uri="{FF2B5EF4-FFF2-40B4-BE49-F238E27FC236}">
                <a16:creationId xmlns:a16="http://schemas.microsoft.com/office/drawing/2014/main" id="{0D789761-6B7C-4B42-A6DF-DACEDE41C38C}"/>
              </a:ext>
            </a:extLst>
          </p:cNvPr>
          <p:cNvSpPr/>
          <p:nvPr/>
        </p:nvSpPr>
        <p:spPr bwMode="auto">
          <a:xfrm>
            <a:off x="2973896" y="5301571"/>
            <a:ext cx="1441509" cy="449270"/>
          </a:xfrm>
          <a:prstGeom prst="roundRect">
            <a:avLst/>
          </a:prstGeom>
          <a:solidFill>
            <a:schemeClr val="accent2">
              <a:lumMod val="60000"/>
              <a:lumOff val="40000"/>
            </a:schemeClr>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187065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2" name="TextBox 21">
            <a:extLst>
              <a:ext uri="{FF2B5EF4-FFF2-40B4-BE49-F238E27FC236}">
                <a16:creationId xmlns:a16="http://schemas.microsoft.com/office/drawing/2014/main" id="{D8E76F5B-E889-4C8B-9815-9A8173515D6F}"/>
              </a:ext>
            </a:extLst>
          </p:cNvPr>
          <p:cNvSpPr txBox="1"/>
          <p:nvPr/>
        </p:nvSpPr>
        <p:spPr>
          <a:xfrm>
            <a:off x="-1" y="2595803"/>
            <a:ext cx="12192000" cy="830997"/>
          </a:xfrm>
          <a:prstGeom prst="rect">
            <a:avLst/>
          </a:prstGeom>
          <a:noFill/>
        </p:spPr>
        <p:txBody>
          <a:bodyPr wrap="square">
            <a:spAutoFit/>
          </a:bodyPr>
          <a:lstStyle/>
          <a:p>
            <a:r>
              <a:rPr lang="en-US" sz="2400" b="0" i="0" dirty="0">
                <a:solidFill>
                  <a:schemeClr val="bg1"/>
                </a:solidFill>
                <a:effectLst/>
                <a:latin typeface="Lato"/>
              </a:rPr>
              <a:t>Seaweed is a common plant in the epipelagic zone, along with various algae and phytoplankton</a:t>
            </a:r>
            <a:endParaRPr lang="en-US" dirty="0"/>
          </a:p>
        </p:txBody>
      </p:sp>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b="1" dirty="0">
                <a:solidFill>
                  <a:srgbClr val="002060"/>
                </a:solidFill>
              </a:rPr>
              <a:t>Exercise: Fill in the blank</a:t>
            </a:r>
          </a:p>
        </p:txBody>
      </p:sp>
      <p:sp>
        <p:nvSpPr>
          <p:cNvPr id="11" name="Rectangle: Rounded Corners 10">
            <a:extLst>
              <a:ext uri="{FF2B5EF4-FFF2-40B4-BE49-F238E27FC236}">
                <a16:creationId xmlns:a16="http://schemas.microsoft.com/office/drawing/2014/main" id="{C73601A4-8BE6-4458-8148-8E26EC1262DF}"/>
              </a:ext>
            </a:extLst>
          </p:cNvPr>
          <p:cNvSpPr/>
          <p:nvPr/>
        </p:nvSpPr>
        <p:spPr bwMode="auto">
          <a:xfrm>
            <a:off x="604007" y="2625674"/>
            <a:ext cx="1325461" cy="449270"/>
          </a:xfrm>
          <a:prstGeom prst="roundRect">
            <a:avLst/>
          </a:prstGeom>
          <a:solidFill>
            <a:srgbClr val="00206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2" name="Rectangle: Rounded Corners 11">
            <a:extLst>
              <a:ext uri="{FF2B5EF4-FFF2-40B4-BE49-F238E27FC236}">
                <a16:creationId xmlns:a16="http://schemas.microsoft.com/office/drawing/2014/main" id="{8B150C5C-3C74-435E-9368-F9916AC6BA8E}"/>
              </a:ext>
            </a:extLst>
          </p:cNvPr>
          <p:cNvSpPr/>
          <p:nvPr/>
        </p:nvSpPr>
        <p:spPr bwMode="auto">
          <a:xfrm>
            <a:off x="3706531" y="2650710"/>
            <a:ext cx="815832" cy="449270"/>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Arial" charset="0"/>
            </a:endParaRPr>
          </a:p>
        </p:txBody>
      </p:sp>
      <p:sp>
        <p:nvSpPr>
          <p:cNvPr id="18" name="Rectangle: Rounded Corners 17">
            <a:extLst>
              <a:ext uri="{FF2B5EF4-FFF2-40B4-BE49-F238E27FC236}">
                <a16:creationId xmlns:a16="http://schemas.microsoft.com/office/drawing/2014/main" id="{B79CDA6B-A8B1-4928-B4F8-18FA387032F4}"/>
              </a:ext>
            </a:extLst>
          </p:cNvPr>
          <p:cNvSpPr/>
          <p:nvPr/>
        </p:nvSpPr>
        <p:spPr bwMode="auto">
          <a:xfrm>
            <a:off x="4345498" y="6213635"/>
            <a:ext cx="1334548" cy="449270"/>
          </a:xfrm>
          <a:prstGeom prst="roundRect">
            <a:avLst/>
          </a:prstGeom>
          <a:solidFill>
            <a:srgbClr val="00206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Seaweed</a:t>
            </a:r>
          </a:p>
        </p:txBody>
      </p:sp>
      <p:sp>
        <p:nvSpPr>
          <p:cNvPr id="19" name="Rectangle: Rounded Corners 18">
            <a:extLst>
              <a:ext uri="{FF2B5EF4-FFF2-40B4-BE49-F238E27FC236}">
                <a16:creationId xmlns:a16="http://schemas.microsoft.com/office/drawing/2014/main" id="{39ECC644-1C51-4DDA-8FCB-2D8AD1DC873F}"/>
              </a:ext>
            </a:extLst>
          </p:cNvPr>
          <p:cNvSpPr/>
          <p:nvPr/>
        </p:nvSpPr>
        <p:spPr bwMode="auto">
          <a:xfrm>
            <a:off x="5964572" y="6213635"/>
            <a:ext cx="1045827" cy="449270"/>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plant</a:t>
            </a:r>
          </a:p>
        </p:txBody>
      </p:sp>
    </p:spTree>
    <p:extLst>
      <p:ext uri="{BB962C8B-B14F-4D97-AF65-F5344CB8AC3E}">
        <p14:creationId xmlns:p14="http://schemas.microsoft.com/office/powerpoint/2010/main" val="1535546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3" name="Online Media 2" title="Ocean Sunlight Zone">
            <a:hlinkClick r:id="" action="ppaction://media"/>
            <a:extLst>
              <a:ext uri="{FF2B5EF4-FFF2-40B4-BE49-F238E27FC236}">
                <a16:creationId xmlns:a16="http://schemas.microsoft.com/office/drawing/2014/main" id="{019AAEA2-A049-495F-870A-3F115D4DB245}"/>
              </a:ext>
            </a:extLst>
          </p:cNvPr>
          <p:cNvPicPr>
            <a:picLocks noRot="1" noChangeAspect="1"/>
          </p:cNvPicPr>
          <p:nvPr>
            <a:videoFile r:link="rId1"/>
          </p:nvPr>
        </p:nvPicPr>
        <p:blipFill>
          <a:blip r:embed="rId4"/>
          <a:stretch>
            <a:fillRect/>
          </a:stretch>
        </p:blipFill>
        <p:spPr>
          <a:xfrm>
            <a:off x="0" y="-30480"/>
            <a:ext cx="12281483" cy="6888480"/>
          </a:xfrm>
          <a:prstGeom prst="rect">
            <a:avLst/>
          </a:prstGeom>
        </p:spPr>
      </p:pic>
    </p:spTree>
    <p:extLst>
      <p:ext uri="{BB962C8B-B14F-4D97-AF65-F5344CB8AC3E}">
        <p14:creationId xmlns:p14="http://schemas.microsoft.com/office/powerpoint/2010/main" val="143294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169125"/>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Mesopelagic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5" name="TextBox 4">
            <a:extLst>
              <a:ext uri="{FF2B5EF4-FFF2-40B4-BE49-F238E27FC236}">
                <a16:creationId xmlns:a16="http://schemas.microsoft.com/office/drawing/2014/main" id="{CB768E87-78C6-429C-BCBA-6DC3DFB3A3EC}"/>
              </a:ext>
            </a:extLst>
          </p:cNvPr>
          <p:cNvSpPr txBox="1"/>
          <p:nvPr/>
        </p:nvSpPr>
        <p:spPr>
          <a:xfrm>
            <a:off x="335996" y="1458792"/>
            <a:ext cx="4862818" cy="5016758"/>
          </a:xfrm>
          <a:prstGeom prst="rect">
            <a:avLst/>
          </a:prstGeom>
          <a:noFill/>
        </p:spPr>
        <p:txBody>
          <a:bodyPr wrap="square">
            <a:spAutoFit/>
          </a:bodyPr>
          <a:lstStyle/>
          <a:p>
            <a:r>
              <a:rPr lang="en-US" sz="2000" b="1" dirty="0">
                <a:solidFill>
                  <a:schemeClr val="bg1"/>
                </a:solidFill>
                <a:effectLst/>
                <a:latin typeface="Arial" panose="020B0604020202020204" pitchFamily="34" charset="0"/>
              </a:rPr>
              <a:t>Mesopelagic Zone</a:t>
            </a:r>
            <a:r>
              <a:rPr lang="en-US" sz="2000" b="0" i="0" dirty="0">
                <a:solidFill>
                  <a:schemeClr val="bg1"/>
                </a:solidFill>
                <a:effectLst/>
                <a:latin typeface="Arial" panose="020B0604020202020204" pitchFamily="34" charset="0"/>
              </a:rPr>
              <a:t> - Below the epipelagic zone is the mesopelagic zone, extending from 200 meters (656 feet) to 1,000 meters (3,281 feet).</a:t>
            </a:r>
          </a:p>
          <a:p>
            <a:endParaRPr lang="en-US" sz="2000" dirty="0">
              <a:solidFill>
                <a:schemeClr val="bg1"/>
              </a:solidFill>
            </a:endParaRPr>
          </a:p>
          <a:p>
            <a:r>
              <a:rPr lang="en-US" sz="2000" b="0" i="0" dirty="0">
                <a:solidFill>
                  <a:schemeClr val="bg1"/>
                </a:solidFill>
                <a:effectLst/>
                <a:latin typeface="Arial" panose="020B0604020202020204" pitchFamily="34" charset="0"/>
              </a:rPr>
              <a:t> The mesopelagic zone is sometimes referred to as the twilight zone or the midwater zone. </a:t>
            </a:r>
          </a:p>
          <a:p>
            <a:endParaRPr lang="en-US" sz="2000" dirty="0">
              <a:solidFill>
                <a:schemeClr val="bg1"/>
              </a:solidFill>
            </a:endParaRPr>
          </a:p>
          <a:p>
            <a:r>
              <a:rPr lang="en-US" sz="2000" b="0" i="0" dirty="0">
                <a:solidFill>
                  <a:schemeClr val="bg1"/>
                </a:solidFill>
                <a:effectLst/>
                <a:latin typeface="Arial" panose="020B0604020202020204" pitchFamily="34" charset="0"/>
              </a:rPr>
              <a:t>The light that penetrates to this depth is extremely faint. It is in this zone that we begin to see the twinkling lights of bioluminescent creatures.</a:t>
            </a:r>
          </a:p>
          <a:p>
            <a:endParaRPr lang="en-US" sz="2000" dirty="0">
              <a:solidFill>
                <a:schemeClr val="bg1"/>
              </a:solidFill>
            </a:endParaRPr>
          </a:p>
          <a:p>
            <a:r>
              <a:rPr lang="en-US" sz="2000" b="0" i="0" dirty="0">
                <a:solidFill>
                  <a:schemeClr val="bg1"/>
                </a:solidFill>
                <a:effectLst/>
                <a:latin typeface="Arial" panose="020B0604020202020204" pitchFamily="34" charset="0"/>
              </a:rPr>
              <a:t> A great diversity of strange and bizarre fishes can be found here.</a:t>
            </a:r>
            <a:endParaRPr lang="en-US" sz="2000" dirty="0">
              <a:solidFill>
                <a:schemeClr val="bg1"/>
              </a:solidFill>
            </a:endParaRPr>
          </a:p>
        </p:txBody>
      </p:sp>
      <p:pic>
        <p:nvPicPr>
          <p:cNvPr id="4" name="Picture 3">
            <a:extLst>
              <a:ext uri="{FF2B5EF4-FFF2-40B4-BE49-F238E27FC236}">
                <a16:creationId xmlns:a16="http://schemas.microsoft.com/office/drawing/2014/main" id="{E443FA80-AE35-47D6-97B0-753EF7A5F7B3}"/>
              </a:ext>
            </a:extLst>
          </p:cNvPr>
          <p:cNvPicPr>
            <a:picLocks noChangeAspect="1"/>
          </p:cNvPicPr>
          <p:nvPr/>
        </p:nvPicPr>
        <p:blipFill>
          <a:blip r:embed="rId3"/>
          <a:stretch>
            <a:fillRect/>
          </a:stretch>
        </p:blipFill>
        <p:spPr>
          <a:xfrm>
            <a:off x="5339255" y="1781503"/>
            <a:ext cx="6768662" cy="4813738"/>
          </a:xfrm>
          <a:prstGeom prst="rect">
            <a:avLst/>
          </a:prstGeom>
        </p:spPr>
      </p:pic>
    </p:spTree>
    <p:extLst>
      <p:ext uri="{BB962C8B-B14F-4D97-AF65-F5344CB8AC3E}">
        <p14:creationId xmlns:p14="http://schemas.microsoft.com/office/powerpoint/2010/main" val="106146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1000"/>
                                        <p:tgtEl>
                                          <p:spTgt spid="5">
                                            <p:txEl>
                                              <p:pRg st="4" end="4"/>
                                            </p:txEl>
                                          </p:spTgt>
                                        </p:tgtEl>
                                      </p:cBhvr>
                                    </p:animEffect>
                                    <p:anim calcmode="lin" valueType="num">
                                      <p:cBhvr>
                                        <p:cTn id="2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1000"/>
                                        <p:tgtEl>
                                          <p:spTgt spid="5">
                                            <p:txEl>
                                              <p:pRg st="6" end="6"/>
                                            </p:txEl>
                                          </p:spTgt>
                                        </p:tgtEl>
                                      </p:cBhvr>
                                    </p:animEffect>
                                    <p:anim calcmode="lin" valueType="num">
                                      <p:cBhvr>
                                        <p:cTn id="34"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0" y="74538"/>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Mesopelagic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4" name="TextBox 3">
            <a:extLst>
              <a:ext uri="{FF2B5EF4-FFF2-40B4-BE49-F238E27FC236}">
                <a16:creationId xmlns:a16="http://schemas.microsoft.com/office/drawing/2014/main" id="{75950164-3D08-4A59-B03B-FC4F29F78C4F}"/>
              </a:ext>
            </a:extLst>
          </p:cNvPr>
          <p:cNvSpPr txBox="1"/>
          <p:nvPr/>
        </p:nvSpPr>
        <p:spPr>
          <a:xfrm>
            <a:off x="257502" y="1274867"/>
            <a:ext cx="12192000" cy="1015663"/>
          </a:xfrm>
          <a:prstGeom prst="rect">
            <a:avLst/>
          </a:prstGeom>
          <a:noFill/>
        </p:spPr>
        <p:txBody>
          <a:bodyPr wrap="square">
            <a:spAutoFit/>
          </a:bodyPr>
          <a:lstStyle/>
          <a:p>
            <a:r>
              <a:rPr lang="en-US" sz="2000" i="0" dirty="0">
                <a:solidFill>
                  <a:schemeClr val="bg1"/>
                </a:solidFill>
                <a:effectLst/>
                <a:latin typeface="Georgia" panose="02040502050405020303" pitchFamily="18" charset="0"/>
              </a:rPr>
              <a:t>One type of fish that lives in the Mesopelagic Zone is the viperfish. It has a large mouth with teeth that don’t fit in its mouth. Its mouth is hinged so they can open it as wide as they want. It uses bioluminescence. It is about 11 to 12 inches long.  They are dark, silvery blue. They are eaten by sharks and some dolphins.</a:t>
            </a:r>
            <a:endParaRPr lang="en-US" sz="2000" dirty="0">
              <a:solidFill>
                <a:schemeClr val="bg1"/>
              </a:solidFill>
            </a:endParaRPr>
          </a:p>
        </p:txBody>
      </p:sp>
      <p:pic>
        <p:nvPicPr>
          <p:cNvPr id="8" name="Picture 7">
            <a:extLst>
              <a:ext uri="{FF2B5EF4-FFF2-40B4-BE49-F238E27FC236}">
                <a16:creationId xmlns:a16="http://schemas.microsoft.com/office/drawing/2014/main" id="{D20A7A81-6125-4D56-994F-1AF012DAB586}"/>
              </a:ext>
            </a:extLst>
          </p:cNvPr>
          <p:cNvPicPr>
            <a:picLocks noChangeAspect="1"/>
          </p:cNvPicPr>
          <p:nvPr/>
        </p:nvPicPr>
        <p:blipFill>
          <a:blip r:embed="rId3"/>
          <a:stretch>
            <a:fillRect/>
          </a:stretch>
        </p:blipFill>
        <p:spPr>
          <a:xfrm>
            <a:off x="0" y="2427891"/>
            <a:ext cx="9343695" cy="4355572"/>
          </a:xfrm>
          <a:prstGeom prst="rect">
            <a:avLst/>
          </a:prstGeom>
        </p:spPr>
      </p:pic>
    </p:spTree>
    <p:extLst>
      <p:ext uri="{BB962C8B-B14F-4D97-AF65-F5344CB8AC3E}">
        <p14:creationId xmlns:p14="http://schemas.microsoft.com/office/powerpoint/2010/main" val="136968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Creatures in the Mesopelagic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6" name="TextBox 5">
            <a:extLst>
              <a:ext uri="{FF2B5EF4-FFF2-40B4-BE49-F238E27FC236}">
                <a16:creationId xmlns:a16="http://schemas.microsoft.com/office/drawing/2014/main" id="{D5B605F7-5334-469D-9797-99147DC7A5B8}"/>
              </a:ext>
            </a:extLst>
          </p:cNvPr>
          <p:cNvSpPr txBox="1"/>
          <p:nvPr/>
        </p:nvSpPr>
        <p:spPr>
          <a:xfrm>
            <a:off x="167780" y="2090171"/>
            <a:ext cx="5721292" cy="2308324"/>
          </a:xfrm>
          <a:prstGeom prst="rect">
            <a:avLst/>
          </a:prstGeom>
          <a:noFill/>
        </p:spPr>
        <p:txBody>
          <a:bodyPr wrap="square">
            <a:spAutoFit/>
          </a:bodyPr>
          <a:lstStyle/>
          <a:p>
            <a:r>
              <a:rPr lang="en-US" b="0" i="0" dirty="0">
                <a:solidFill>
                  <a:schemeClr val="bg1"/>
                </a:solidFill>
                <a:effectLst/>
                <a:latin typeface="Lato"/>
              </a:rPr>
              <a:t>Squid and cuttlefish are two mollusks common in the mesopelagic zone. </a:t>
            </a:r>
          </a:p>
          <a:p>
            <a:endParaRPr lang="en-US" dirty="0">
              <a:solidFill>
                <a:schemeClr val="bg1"/>
              </a:solidFill>
              <a:latin typeface="Lato"/>
            </a:endParaRPr>
          </a:p>
          <a:p>
            <a:r>
              <a:rPr lang="en-US" b="0" i="0" dirty="0">
                <a:solidFill>
                  <a:schemeClr val="bg1"/>
                </a:solidFill>
                <a:effectLst/>
                <a:latin typeface="Lato"/>
              </a:rPr>
              <a:t>Cuttlefish have tentacles just like squid and are known for their abilities to change colors quickly. </a:t>
            </a:r>
            <a:endParaRPr lang="en-US" dirty="0">
              <a:solidFill>
                <a:schemeClr val="bg1"/>
              </a:solidFill>
            </a:endParaRPr>
          </a:p>
        </p:txBody>
      </p:sp>
      <p:pic>
        <p:nvPicPr>
          <p:cNvPr id="7" name="Picture 6">
            <a:extLst>
              <a:ext uri="{FF2B5EF4-FFF2-40B4-BE49-F238E27FC236}">
                <a16:creationId xmlns:a16="http://schemas.microsoft.com/office/drawing/2014/main" id="{2DEDF797-5A75-48A5-B7F4-8270B840C0D1}"/>
              </a:ext>
            </a:extLst>
          </p:cNvPr>
          <p:cNvPicPr>
            <a:picLocks noChangeAspect="1"/>
          </p:cNvPicPr>
          <p:nvPr/>
        </p:nvPicPr>
        <p:blipFill>
          <a:blip r:embed="rId3"/>
          <a:stretch>
            <a:fillRect/>
          </a:stretch>
        </p:blipFill>
        <p:spPr>
          <a:xfrm>
            <a:off x="5889072" y="2174922"/>
            <a:ext cx="6302928" cy="4447147"/>
          </a:xfrm>
          <a:prstGeom prst="rect">
            <a:avLst/>
          </a:prstGeom>
        </p:spPr>
      </p:pic>
      <p:sp>
        <p:nvSpPr>
          <p:cNvPr id="8" name="Rectangle: Rounded Corners 7">
            <a:extLst>
              <a:ext uri="{FF2B5EF4-FFF2-40B4-BE49-F238E27FC236}">
                <a16:creationId xmlns:a16="http://schemas.microsoft.com/office/drawing/2014/main" id="{79E3E5CD-97CA-47DD-8E77-1114F7DBB76B}"/>
              </a:ext>
            </a:extLst>
          </p:cNvPr>
          <p:cNvSpPr/>
          <p:nvPr/>
        </p:nvSpPr>
        <p:spPr bwMode="auto">
          <a:xfrm>
            <a:off x="8531604" y="4035104"/>
            <a:ext cx="880844" cy="363391"/>
          </a:xfrm>
          <a:prstGeom prst="roundRect">
            <a:avLst/>
          </a:pr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Squid</a:t>
            </a:r>
          </a:p>
        </p:txBody>
      </p:sp>
      <p:sp>
        <p:nvSpPr>
          <p:cNvPr id="9" name="Rectangle: Rounded Corners 8">
            <a:extLst>
              <a:ext uri="{FF2B5EF4-FFF2-40B4-BE49-F238E27FC236}">
                <a16:creationId xmlns:a16="http://schemas.microsoft.com/office/drawing/2014/main" id="{BE889635-C7F7-4F3C-8EDA-EC3AF2D09164}"/>
              </a:ext>
            </a:extLst>
          </p:cNvPr>
          <p:cNvSpPr/>
          <p:nvPr/>
        </p:nvSpPr>
        <p:spPr bwMode="auto">
          <a:xfrm>
            <a:off x="9336947" y="6181353"/>
            <a:ext cx="1402359" cy="363391"/>
          </a:xfrm>
          <a:prstGeom prst="roundRect">
            <a:avLst/>
          </a:pr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Cuttlefish</a:t>
            </a:r>
          </a:p>
        </p:txBody>
      </p:sp>
    </p:spTree>
    <p:extLst>
      <p:ext uri="{BB962C8B-B14F-4D97-AF65-F5344CB8AC3E}">
        <p14:creationId xmlns:p14="http://schemas.microsoft.com/office/powerpoint/2010/main" val="224379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Creature in the Mesopelagic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4" name="TextBox 3">
            <a:extLst>
              <a:ext uri="{FF2B5EF4-FFF2-40B4-BE49-F238E27FC236}">
                <a16:creationId xmlns:a16="http://schemas.microsoft.com/office/drawing/2014/main" id="{DA5478D2-87EB-4EF1-8DB5-450576A089C9}"/>
              </a:ext>
            </a:extLst>
          </p:cNvPr>
          <p:cNvSpPr txBox="1"/>
          <p:nvPr/>
        </p:nvSpPr>
        <p:spPr>
          <a:xfrm>
            <a:off x="0" y="1798330"/>
            <a:ext cx="12192000" cy="1323439"/>
          </a:xfrm>
          <a:prstGeom prst="rect">
            <a:avLst/>
          </a:prstGeom>
          <a:noFill/>
        </p:spPr>
        <p:txBody>
          <a:bodyPr wrap="square">
            <a:spAutoFit/>
          </a:bodyPr>
          <a:lstStyle/>
          <a:p>
            <a:r>
              <a:rPr lang="en-US" sz="2000" b="0" i="0" dirty="0">
                <a:solidFill>
                  <a:schemeClr val="bg1"/>
                </a:solidFill>
                <a:effectLst/>
                <a:latin typeface="Lato"/>
              </a:rPr>
              <a:t>In the deeper regions of the Mesopelagic zone are various types of dragonfish. These animals have elongated bodies and large jaws, often with large, protruding eyes. One example includes the Stoplight loosejaw dragonfish, which has an elongated lower jaw and a special visual system that uses photophores to produce a small red light that it uses like a searchlight to find prey in the darkness.</a:t>
            </a:r>
            <a:endParaRPr lang="en-US" sz="2000" dirty="0">
              <a:solidFill>
                <a:schemeClr val="bg1"/>
              </a:solidFill>
            </a:endParaRPr>
          </a:p>
        </p:txBody>
      </p:sp>
      <p:pic>
        <p:nvPicPr>
          <p:cNvPr id="6" name="Picture 5">
            <a:extLst>
              <a:ext uri="{FF2B5EF4-FFF2-40B4-BE49-F238E27FC236}">
                <a16:creationId xmlns:a16="http://schemas.microsoft.com/office/drawing/2014/main" id="{91807BB6-6EC7-4569-BF2D-6F2BBBC27D74}"/>
              </a:ext>
            </a:extLst>
          </p:cNvPr>
          <p:cNvPicPr>
            <a:picLocks noChangeAspect="1"/>
          </p:cNvPicPr>
          <p:nvPr/>
        </p:nvPicPr>
        <p:blipFill>
          <a:blip r:embed="rId3"/>
          <a:stretch>
            <a:fillRect/>
          </a:stretch>
        </p:blipFill>
        <p:spPr>
          <a:xfrm>
            <a:off x="922396" y="3224819"/>
            <a:ext cx="7164592" cy="3368346"/>
          </a:xfrm>
          <a:prstGeom prst="rect">
            <a:avLst/>
          </a:prstGeom>
        </p:spPr>
      </p:pic>
    </p:spTree>
    <p:extLst>
      <p:ext uri="{BB962C8B-B14F-4D97-AF65-F5344CB8AC3E}">
        <p14:creationId xmlns:p14="http://schemas.microsoft.com/office/powerpoint/2010/main" val="49882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Creatures in the Mesopelagic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4" name="TextBox 3">
            <a:extLst>
              <a:ext uri="{FF2B5EF4-FFF2-40B4-BE49-F238E27FC236}">
                <a16:creationId xmlns:a16="http://schemas.microsoft.com/office/drawing/2014/main" id="{340317E6-F7A0-48EE-A8D2-96DF5088E671}"/>
              </a:ext>
            </a:extLst>
          </p:cNvPr>
          <p:cNvSpPr txBox="1"/>
          <p:nvPr/>
        </p:nvSpPr>
        <p:spPr>
          <a:xfrm>
            <a:off x="227901" y="2276719"/>
            <a:ext cx="5568892" cy="3416320"/>
          </a:xfrm>
          <a:prstGeom prst="rect">
            <a:avLst/>
          </a:prstGeom>
          <a:noFill/>
        </p:spPr>
        <p:txBody>
          <a:bodyPr wrap="square">
            <a:spAutoFit/>
          </a:bodyPr>
          <a:lstStyle/>
          <a:p>
            <a:r>
              <a:rPr lang="en-US" b="0" i="0" dirty="0">
                <a:solidFill>
                  <a:schemeClr val="bg1"/>
                </a:solidFill>
                <a:effectLst/>
                <a:latin typeface="Lato"/>
              </a:rPr>
              <a:t>Sabretooth fishes are appropriately named because of their oversized teeth, which they use to ambush prey in the depths of the Mesopelagic zone. They have elongated bodies like dragonfish but only reach a few inches in length. They live almost exclusively in the Mesopelagic zone, rarely venturing into shallower or deeper waters.</a:t>
            </a:r>
            <a:endParaRPr lang="en-US" dirty="0">
              <a:solidFill>
                <a:schemeClr val="bg1"/>
              </a:solidFill>
            </a:endParaRPr>
          </a:p>
        </p:txBody>
      </p:sp>
      <p:pic>
        <p:nvPicPr>
          <p:cNvPr id="6" name="Picture 5">
            <a:extLst>
              <a:ext uri="{FF2B5EF4-FFF2-40B4-BE49-F238E27FC236}">
                <a16:creationId xmlns:a16="http://schemas.microsoft.com/office/drawing/2014/main" id="{5A79B839-3EB1-4D55-B685-9F850936C0F4}"/>
              </a:ext>
            </a:extLst>
          </p:cNvPr>
          <p:cNvPicPr>
            <a:picLocks noChangeAspect="1"/>
          </p:cNvPicPr>
          <p:nvPr/>
        </p:nvPicPr>
        <p:blipFill>
          <a:blip r:embed="rId3"/>
          <a:stretch>
            <a:fillRect/>
          </a:stretch>
        </p:blipFill>
        <p:spPr>
          <a:xfrm>
            <a:off x="6039549" y="2543175"/>
            <a:ext cx="5924550" cy="2381162"/>
          </a:xfrm>
          <a:prstGeom prst="rect">
            <a:avLst/>
          </a:prstGeom>
        </p:spPr>
      </p:pic>
    </p:spTree>
    <p:extLst>
      <p:ext uri="{BB962C8B-B14F-4D97-AF65-F5344CB8AC3E}">
        <p14:creationId xmlns:p14="http://schemas.microsoft.com/office/powerpoint/2010/main" val="9789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6D21-D08F-449E-897B-CFD453583A30}"/>
              </a:ext>
            </a:extLst>
          </p:cNvPr>
          <p:cNvSpPr>
            <a:spLocks noGrp="1"/>
          </p:cNvSpPr>
          <p:nvPr>
            <p:ph type="title"/>
          </p:nvPr>
        </p:nvSpPr>
        <p:spPr>
          <a:xfrm>
            <a:off x="1219200" y="228600"/>
            <a:ext cx="9753600" cy="1905000"/>
          </a:xfrm>
        </p:spPr>
        <p:txBody>
          <a:bodyPr/>
          <a:lstStyle/>
          <a:p>
            <a:pPr algn="ctr"/>
            <a:r>
              <a:rPr lang="en-US" sz="3600" b="1" i="0" strike="noStrike" dirty="0">
                <a:solidFill>
                  <a:srgbClr val="000000"/>
                </a:solidFill>
                <a:effectLst/>
                <a:latin typeface="Montserrat"/>
              </a:rPr>
              <a:t>Summer Safety for Children with Special Need</a:t>
            </a:r>
            <a:br>
              <a:rPr lang="en-US" sz="3600" b="1" i="0" u="sng" dirty="0">
                <a:solidFill>
                  <a:srgbClr val="000000"/>
                </a:solidFill>
                <a:effectLst/>
                <a:latin typeface="Montserrat"/>
              </a:rPr>
            </a:br>
            <a:endParaRPr lang="en-US" sz="3600" b="1" i="0" u="sng" dirty="0">
              <a:solidFill>
                <a:srgbClr val="000000"/>
              </a:solidFill>
              <a:effectLst/>
              <a:latin typeface="Montserrat"/>
            </a:endParaRPr>
          </a:p>
        </p:txBody>
      </p:sp>
      <p:sp>
        <p:nvSpPr>
          <p:cNvPr id="3" name="Content Placeholder 2">
            <a:extLst>
              <a:ext uri="{FF2B5EF4-FFF2-40B4-BE49-F238E27FC236}">
                <a16:creationId xmlns:a16="http://schemas.microsoft.com/office/drawing/2014/main" id="{785A65C1-27EE-4A59-A175-10B8FF55ADE8}"/>
              </a:ext>
            </a:extLst>
          </p:cNvPr>
          <p:cNvSpPr>
            <a:spLocks noGrp="1"/>
          </p:cNvSpPr>
          <p:nvPr>
            <p:ph sz="half" idx="1"/>
          </p:nvPr>
        </p:nvSpPr>
        <p:spPr>
          <a:xfrm>
            <a:off x="1219200" y="1287517"/>
            <a:ext cx="4775200" cy="5341883"/>
          </a:xfrm>
        </p:spPr>
        <p:txBody>
          <a:bodyPr/>
          <a:lstStyle/>
          <a:p>
            <a:r>
              <a:rPr lang="en-US" sz="2400" b="0" i="0" dirty="0">
                <a:solidFill>
                  <a:srgbClr val="000000"/>
                </a:solidFill>
                <a:effectLst/>
                <a:latin typeface="Montserrat"/>
              </a:rPr>
              <a:t>In addition, some children who are neurologically impaired cannot tolerate prolonged exposure to higher temperatures without significant effect on their core body temperature. </a:t>
            </a:r>
          </a:p>
          <a:p>
            <a:r>
              <a:rPr lang="en-US" sz="2400" b="0" i="0" dirty="0">
                <a:solidFill>
                  <a:srgbClr val="000000"/>
                </a:solidFill>
                <a:effectLst/>
                <a:latin typeface="Montserrat"/>
              </a:rPr>
              <a:t>These children should avoid outdoor activities during the heat of day. </a:t>
            </a:r>
          </a:p>
          <a:p>
            <a:r>
              <a:rPr lang="en-US" sz="2400" b="0" i="0" dirty="0">
                <a:solidFill>
                  <a:srgbClr val="000000"/>
                </a:solidFill>
                <a:effectLst/>
                <a:latin typeface="Montserrat"/>
              </a:rPr>
              <a:t> Efforts should be made to provide air conditioning in the bedroom, school buses and classrooms to avoid serious reactions to the heat.</a:t>
            </a:r>
            <a:endParaRPr lang="en-US" sz="2400" dirty="0"/>
          </a:p>
        </p:txBody>
      </p:sp>
      <p:pic>
        <p:nvPicPr>
          <p:cNvPr id="5" name="Picture 4">
            <a:extLst>
              <a:ext uri="{FF2B5EF4-FFF2-40B4-BE49-F238E27FC236}">
                <a16:creationId xmlns:a16="http://schemas.microsoft.com/office/drawing/2014/main" id="{0A44AF11-0CE4-44D7-99DC-9FF0DE8F2AB2}"/>
              </a:ext>
            </a:extLst>
          </p:cNvPr>
          <p:cNvPicPr>
            <a:picLocks noChangeAspect="1"/>
          </p:cNvPicPr>
          <p:nvPr/>
        </p:nvPicPr>
        <p:blipFill>
          <a:blip r:embed="rId2"/>
          <a:stretch>
            <a:fillRect/>
          </a:stretch>
        </p:blipFill>
        <p:spPr>
          <a:xfrm>
            <a:off x="6096000" y="1895474"/>
            <a:ext cx="5724301" cy="3672193"/>
          </a:xfrm>
          <a:prstGeom prst="rect">
            <a:avLst/>
          </a:prstGeom>
        </p:spPr>
      </p:pic>
    </p:spTree>
    <p:extLst>
      <p:ext uri="{BB962C8B-B14F-4D97-AF65-F5344CB8AC3E}">
        <p14:creationId xmlns:p14="http://schemas.microsoft.com/office/powerpoint/2010/main" val="124695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Creature in the Mesopelagic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4" name="TextBox 3">
            <a:extLst>
              <a:ext uri="{FF2B5EF4-FFF2-40B4-BE49-F238E27FC236}">
                <a16:creationId xmlns:a16="http://schemas.microsoft.com/office/drawing/2014/main" id="{FAD676BA-04D9-4B1F-94A6-7E37CBDB7FCE}"/>
              </a:ext>
            </a:extLst>
          </p:cNvPr>
          <p:cNvSpPr txBox="1"/>
          <p:nvPr/>
        </p:nvSpPr>
        <p:spPr>
          <a:xfrm>
            <a:off x="0" y="1762392"/>
            <a:ext cx="12192000" cy="1323439"/>
          </a:xfrm>
          <a:prstGeom prst="rect">
            <a:avLst/>
          </a:prstGeom>
          <a:noFill/>
        </p:spPr>
        <p:txBody>
          <a:bodyPr wrap="square">
            <a:spAutoFit/>
          </a:bodyPr>
          <a:lstStyle/>
          <a:p>
            <a:r>
              <a:rPr lang="en-US" sz="2000" b="0" i="0" dirty="0">
                <a:solidFill>
                  <a:schemeClr val="bg1"/>
                </a:solidFill>
                <a:effectLst/>
                <a:latin typeface="Lato"/>
              </a:rPr>
              <a:t>Chain catsharks inhabit the upper regions of the Mesopelagic zone. These small sharks have flat shapes as opposed to most other sharks and have skin with black and copper stripes and spots. These animals can live around 900 feet below the surface (around 300 meters) and many can be found in home saltwater aquariums.</a:t>
            </a:r>
            <a:endParaRPr lang="en-US" sz="2000" dirty="0">
              <a:solidFill>
                <a:schemeClr val="bg1"/>
              </a:solidFill>
            </a:endParaRPr>
          </a:p>
        </p:txBody>
      </p:sp>
      <p:pic>
        <p:nvPicPr>
          <p:cNvPr id="6" name="Picture 5">
            <a:extLst>
              <a:ext uri="{FF2B5EF4-FFF2-40B4-BE49-F238E27FC236}">
                <a16:creationId xmlns:a16="http://schemas.microsoft.com/office/drawing/2014/main" id="{3177D918-6B3F-4BEA-96A2-828B39260D15}"/>
              </a:ext>
            </a:extLst>
          </p:cNvPr>
          <p:cNvPicPr>
            <a:picLocks noChangeAspect="1"/>
          </p:cNvPicPr>
          <p:nvPr/>
        </p:nvPicPr>
        <p:blipFill>
          <a:blip r:embed="rId3"/>
          <a:stretch>
            <a:fillRect/>
          </a:stretch>
        </p:blipFill>
        <p:spPr>
          <a:xfrm>
            <a:off x="500717" y="3152943"/>
            <a:ext cx="8232221" cy="3600450"/>
          </a:xfrm>
          <a:prstGeom prst="rect">
            <a:avLst/>
          </a:prstGeom>
        </p:spPr>
      </p:pic>
    </p:spTree>
    <p:extLst>
      <p:ext uri="{BB962C8B-B14F-4D97-AF65-F5344CB8AC3E}">
        <p14:creationId xmlns:p14="http://schemas.microsoft.com/office/powerpoint/2010/main" val="389220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Creature in the Mesopelagic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4" name="TextBox 3">
            <a:extLst>
              <a:ext uri="{FF2B5EF4-FFF2-40B4-BE49-F238E27FC236}">
                <a16:creationId xmlns:a16="http://schemas.microsoft.com/office/drawing/2014/main" id="{FAD676BA-04D9-4B1F-94A6-7E37CBDB7FCE}"/>
              </a:ext>
            </a:extLst>
          </p:cNvPr>
          <p:cNvSpPr txBox="1"/>
          <p:nvPr/>
        </p:nvSpPr>
        <p:spPr>
          <a:xfrm>
            <a:off x="0" y="1762392"/>
            <a:ext cx="12192000" cy="1323439"/>
          </a:xfrm>
          <a:prstGeom prst="rect">
            <a:avLst/>
          </a:prstGeom>
          <a:noFill/>
        </p:spPr>
        <p:txBody>
          <a:bodyPr wrap="square">
            <a:spAutoFit/>
          </a:bodyPr>
          <a:lstStyle/>
          <a:p>
            <a:r>
              <a:rPr lang="en-US" sz="2000" b="0" i="0" dirty="0">
                <a:solidFill>
                  <a:schemeClr val="bg1"/>
                </a:solidFill>
                <a:effectLst/>
                <a:latin typeface="Lato"/>
              </a:rPr>
              <a:t>Swordfish are enormous fish, often reaching lengths upwards of 14 feet, that are known for their protruding, sword-like bills and their incredible speed, sometimes reaching up to 50 miles per hour. The swordfish, a solitary animal, spends much of its time during the day swimming about the upper regions of the Mesopelagic zone and enters shallower waters at night to feed off smaller fish.</a:t>
            </a:r>
            <a:endParaRPr lang="en-US" sz="2000" dirty="0">
              <a:solidFill>
                <a:schemeClr val="bg1"/>
              </a:solidFill>
            </a:endParaRPr>
          </a:p>
        </p:txBody>
      </p:sp>
      <p:pic>
        <p:nvPicPr>
          <p:cNvPr id="5" name="Picture 4">
            <a:extLst>
              <a:ext uri="{FF2B5EF4-FFF2-40B4-BE49-F238E27FC236}">
                <a16:creationId xmlns:a16="http://schemas.microsoft.com/office/drawing/2014/main" id="{2BD4B8D1-EA4E-48A4-841B-EB15FB6DECFF}"/>
              </a:ext>
            </a:extLst>
          </p:cNvPr>
          <p:cNvPicPr>
            <a:picLocks noChangeAspect="1"/>
          </p:cNvPicPr>
          <p:nvPr/>
        </p:nvPicPr>
        <p:blipFill>
          <a:blip r:embed="rId3"/>
          <a:stretch>
            <a:fillRect/>
          </a:stretch>
        </p:blipFill>
        <p:spPr>
          <a:xfrm>
            <a:off x="286143" y="3429000"/>
            <a:ext cx="8530686" cy="3264530"/>
          </a:xfrm>
          <a:prstGeom prst="rect">
            <a:avLst/>
          </a:prstGeom>
        </p:spPr>
      </p:pic>
    </p:spTree>
    <p:extLst>
      <p:ext uri="{BB962C8B-B14F-4D97-AF65-F5344CB8AC3E}">
        <p14:creationId xmlns:p14="http://schemas.microsoft.com/office/powerpoint/2010/main" val="5128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Exercise: Match the name with the correct animal</a:t>
            </a:r>
            <a:endParaRPr lang="en-US" b="1" dirty="0">
              <a:solidFill>
                <a:srgbClr val="002060"/>
              </a:solidFill>
            </a:endParaRPr>
          </a:p>
        </p:txBody>
      </p:sp>
      <p:pic>
        <p:nvPicPr>
          <p:cNvPr id="3" name="Picture 2">
            <a:extLst>
              <a:ext uri="{FF2B5EF4-FFF2-40B4-BE49-F238E27FC236}">
                <a16:creationId xmlns:a16="http://schemas.microsoft.com/office/drawing/2014/main" id="{C6118B9A-2683-44E5-AAD7-0EE3EC521DC8}"/>
              </a:ext>
            </a:extLst>
          </p:cNvPr>
          <p:cNvPicPr>
            <a:picLocks noChangeAspect="1"/>
          </p:cNvPicPr>
          <p:nvPr/>
        </p:nvPicPr>
        <p:blipFill>
          <a:blip r:embed="rId3"/>
          <a:stretch>
            <a:fillRect/>
          </a:stretch>
        </p:blipFill>
        <p:spPr>
          <a:xfrm>
            <a:off x="0" y="1796735"/>
            <a:ext cx="3976382" cy="1521685"/>
          </a:xfrm>
          <a:prstGeom prst="rect">
            <a:avLst/>
          </a:prstGeom>
        </p:spPr>
      </p:pic>
      <p:pic>
        <p:nvPicPr>
          <p:cNvPr id="4" name="Picture 3">
            <a:extLst>
              <a:ext uri="{FF2B5EF4-FFF2-40B4-BE49-F238E27FC236}">
                <a16:creationId xmlns:a16="http://schemas.microsoft.com/office/drawing/2014/main" id="{127ED430-F93F-4986-8413-C855BD001D7B}"/>
              </a:ext>
            </a:extLst>
          </p:cNvPr>
          <p:cNvPicPr>
            <a:picLocks noChangeAspect="1"/>
          </p:cNvPicPr>
          <p:nvPr/>
        </p:nvPicPr>
        <p:blipFill>
          <a:blip r:embed="rId4"/>
          <a:stretch>
            <a:fillRect/>
          </a:stretch>
        </p:blipFill>
        <p:spPr>
          <a:xfrm>
            <a:off x="4060447" y="1796736"/>
            <a:ext cx="3472867" cy="1518896"/>
          </a:xfrm>
          <a:prstGeom prst="rect">
            <a:avLst/>
          </a:prstGeom>
        </p:spPr>
      </p:pic>
      <p:pic>
        <p:nvPicPr>
          <p:cNvPr id="5" name="Picture 4">
            <a:extLst>
              <a:ext uri="{FF2B5EF4-FFF2-40B4-BE49-F238E27FC236}">
                <a16:creationId xmlns:a16="http://schemas.microsoft.com/office/drawing/2014/main" id="{80ACCAF7-D3B4-47A3-BA06-29D88C431AE1}"/>
              </a:ext>
            </a:extLst>
          </p:cNvPr>
          <p:cNvPicPr>
            <a:picLocks noChangeAspect="1"/>
          </p:cNvPicPr>
          <p:nvPr/>
        </p:nvPicPr>
        <p:blipFill>
          <a:blip r:embed="rId5"/>
          <a:stretch>
            <a:fillRect/>
          </a:stretch>
        </p:blipFill>
        <p:spPr>
          <a:xfrm>
            <a:off x="7617379" y="1796735"/>
            <a:ext cx="3779153" cy="1518896"/>
          </a:xfrm>
          <a:prstGeom prst="rect">
            <a:avLst/>
          </a:prstGeom>
        </p:spPr>
      </p:pic>
      <p:pic>
        <p:nvPicPr>
          <p:cNvPr id="6" name="Picture 5">
            <a:extLst>
              <a:ext uri="{FF2B5EF4-FFF2-40B4-BE49-F238E27FC236}">
                <a16:creationId xmlns:a16="http://schemas.microsoft.com/office/drawing/2014/main" id="{D550076B-63FE-47D0-A96D-C358E6268572}"/>
              </a:ext>
            </a:extLst>
          </p:cNvPr>
          <p:cNvPicPr>
            <a:picLocks noChangeAspect="1"/>
          </p:cNvPicPr>
          <p:nvPr/>
        </p:nvPicPr>
        <p:blipFill>
          <a:blip r:embed="rId6"/>
          <a:stretch>
            <a:fillRect/>
          </a:stretch>
        </p:blipFill>
        <p:spPr>
          <a:xfrm>
            <a:off x="0" y="3417088"/>
            <a:ext cx="3976382" cy="1869448"/>
          </a:xfrm>
          <a:prstGeom prst="rect">
            <a:avLst/>
          </a:prstGeom>
        </p:spPr>
      </p:pic>
      <p:pic>
        <p:nvPicPr>
          <p:cNvPr id="7" name="Picture 6">
            <a:extLst>
              <a:ext uri="{FF2B5EF4-FFF2-40B4-BE49-F238E27FC236}">
                <a16:creationId xmlns:a16="http://schemas.microsoft.com/office/drawing/2014/main" id="{F1F8EC52-075A-4F85-ADF6-4AE63496F033}"/>
              </a:ext>
            </a:extLst>
          </p:cNvPr>
          <p:cNvPicPr>
            <a:picLocks noChangeAspect="1"/>
          </p:cNvPicPr>
          <p:nvPr/>
        </p:nvPicPr>
        <p:blipFill rotWithShape="1">
          <a:blip r:embed="rId7"/>
          <a:srcRect b="13092"/>
          <a:stretch/>
        </p:blipFill>
        <p:spPr>
          <a:xfrm>
            <a:off x="4060447" y="3417086"/>
            <a:ext cx="3472867" cy="1869448"/>
          </a:xfrm>
          <a:prstGeom prst="rect">
            <a:avLst/>
          </a:prstGeom>
        </p:spPr>
      </p:pic>
      <p:pic>
        <p:nvPicPr>
          <p:cNvPr id="8" name="Picture 7">
            <a:extLst>
              <a:ext uri="{FF2B5EF4-FFF2-40B4-BE49-F238E27FC236}">
                <a16:creationId xmlns:a16="http://schemas.microsoft.com/office/drawing/2014/main" id="{006FCB26-A544-4E1C-A96C-8B236A82DBE1}"/>
              </a:ext>
            </a:extLst>
          </p:cNvPr>
          <p:cNvPicPr>
            <a:picLocks noChangeAspect="1"/>
          </p:cNvPicPr>
          <p:nvPr/>
        </p:nvPicPr>
        <p:blipFill>
          <a:blip r:embed="rId8"/>
          <a:stretch>
            <a:fillRect/>
          </a:stretch>
        </p:blipFill>
        <p:spPr>
          <a:xfrm>
            <a:off x="7617379" y="3417086"/>
            <a:ext cx="3691993" cy="3177254"/>
          </a:xfrm>
          <a:prstGeom prst="rect">
            <a:avLst/>
          </a:prstGeom>
        </p:spPr>
      </p:pic>
      <p:sp>
        <p:nvSpPr>
          <p:cNvPr id="9" name="Rectangle: Rounded Corners 8">
            <a:extLst>
              <a:ext uri="{FF2B5EF4-FFF2-40B4-BE49-F238E27FC236}">
                <a16:creationId xmlns:a16="http://schemas.microsoft.com/office/drawing/2014/main" id="{90306C90-7A82-4F46-87F8-461847F2F71F}"/>
              </a:ext>
            </a:extLst>
          </p:cNvPr>
          <p:cNvSpPr/>
          <p:nvPr/>
        </p:nvSpPr>
        <p:spPr bwMode="auto">
          <a:xfrm>
            <a:off x="592822" y="5431872"/>
            <a:ext cx="1417739" cy="511728"/>
          </a:xfrm>
          <a:prstGeom prst="roundRect">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Squid</a:t>
            </a:r>
          </a:p>
        </p:txBody>
      </p:sp>
      <p:sp>
        <p:nvSpPr>
          <p:cNvPr id="10" name="Rectangle: Rounded Corners 9">
            <a:extLst>
              <a:ext uri="{FF2B5EF4-FFF2-40B4-BE49-F238E27FC236}">
                <a16:creationId xmlns:a16="http://schemas.microsoft.com/office/drawing/2014/main" id="{F11092BF-D286-43BC-A61D-D50906E05C33}"/>
              </a:ext>
            </a:extLst>
          </p:cNvPr>
          <p:cNvSpPr/>
          <p:nvPr/>
        </p:nvSpPr>
        <p:spPr bwMode="auto">
          <a:xfrm>
            <a:off x="1119886" y="6177093"/>
            <a:ext cx="1736610" cy="511728"/>
          </a:xfrm>
          <a:prstGeom prst="roundRect">
            <a:avLst/>
          </a:prstGeom>
          <a:solidFill>
            <a:schemeClr val="tx1"/>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Sabretooth</a:t>
            </a:r>
          </a:p>
        </p:txBody>
      </p:sp>
      <p:sp>
        <p:nvSpPr>
          <p:cNvPr id="11" name="Rectangle: Rounded Corners 10">
            <a:extLst>
              <a:ext uri="{FF2B5EF4-FFF2-40B4-BE49-F238E27FC236}">
                <a16:creationId xmlns:a16="http://schemas.microsoft.com/office/drawing/2014/main" id="{2C1A760A-35E0-414E-8D26-A0450074ADDE}"/>
              </a:ext>
            </a:extLst>
          </p:cNvPr>
          <p:cNvSpPr/>
          <p:nvPr/>
        </p:nvSpPr>
        <p:spPr bwMode="auto">
          <a:xfrm>
            <a:off x="3372375" y="6177093"/>
            <a:ext cx="2332314" cy="511728"/>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Chain catshark</a:t>
            </a:r>
          </a:p>
        </p:txBody>
      </p:sp>
      <p:sp>
        <p:nvSpPr>
          <p:cNvPr id="12" name="Rectangle: Rounded Corners 11">
            <a:extLst>
              <a:ext uri="{FF2B5EF4-FFF2-40B4-BE49-F238E27FC236}">
                <a16:creationId xmlns:a16="http://schemas.microsoft.com/office/drawing/2014/main" id="{D2C23A1F-B61A-4706-8EA8-DCF3C5736517}"/>
              </a:ext>
            </a:extLst>
          </p:cNvPr>
          <p:cNvSpPr/>
          <p:nvPr/>
        </p:nvSpPr>
        <p:spPr bwMode="auto">
          <a:xfrm>
            <a:off x="6047239" y="6150528"/>
            <a:ext cx="1417739" cy="511728"/>
          </a:xfrm>
          <a:prstGeom prst="roundRect">
            <a:avLst/>
          </a:prstGeom>
          <a:solidFill>
            <a:srgbClr val="F406C7"/>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Viperfish</a:t>
            </a:r>
          </a:p>
        </p:txBody>
      </p:sp>
      <p:sp>
        <p:nvSpPr>
          <p:cNvPr id="13" name="Rectangle: Rounded Corners 12">
            <a:extLst>
              <a:ext uri="{FF2B5EF4-FFF2-40B4-BE49-F238E27FC236}">
                <a16:creationId xmlns:a16="http://schemas.microsoft.com/office/drawing/2014/main" id="{2F24313F-969C-4AF0-8BE1-724E3A64F4BE}"/>
              </a:ext>
            </a:extLst>
          </p:cNvPr>
          <p:cNvSpPr/>
          <p:nvPr/>
        </p:nvSpPr>
        <p:spPr bwMode="auto">
          <a:xfrm>
            <a:off x="2281807" y="5433270"/>
            <a:ext cx="1623444" cy="511728"/>
          </a:xfrm>
          <a:prstGeom prst="roundRect">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Dragonfish</a:t>
            </a:r>
          </a:p>
        </p:txBody>
      </p:sp>
      <p:sp>
        <p:nvSpPr>
          <p:cNvPr id="14" name="Rectangle: Rounded Corners 13">
            <a:extLst>
              <a:ext uri="{FF2B5EF4-FFF2-40B4-BE49-F238E27FC236}">
                <a16:creationId xmlns:a16="http://schemas.microsoft.com/office/drawing/2014/main" id="{740AA0D9-63D5-40D7-9A9E-30C8C791477F}"/>
              </a:ext>
            </a:extLst>
          </p:cNvPr>
          <p:cNvSpPr/>
          <p:nvPr/>
        </p:nvSpPr>
        <p:spPr bwMode="auto">
          <a:xfrm>
            <a:off x="4286950" y="5431872"/>
            <a:ext cx="1417739" cy="511728"/>
          </a:xfrm>
          <a:prstGeom prst="roundRect">
            <a:avLst/>
          </a:prstGeom>
          <a:solidFill>
            <a:srgbClr val="7030A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Swordfish</a:t>
            </a:r>
          </a:p>
        </p:txBody>
      </p:sp>
      <p:sp>
        <p:nvSpPr>
          <p:cNvPr id="15" name="Rectangle: Rounded Corners 14">
            <a:extLst>
              <a:ext uri="{FF2B5EF4-FFF2-40B4-BE49-F238E27FC236}">
                <a16:creationId xmlns:a16="http://schemas.microsoft.com/office/drawing/2014/main" id="{831FB210-70EA-4CD4-9663-E84535AEF10D}"/>
              </a:ext>
            </a:extLst>
          </p:cNvPr>
          <p:cNvSpPr/>
          <p:nvPr/>
        </p:nvSpPr>
        <p:spPr bwMode="auto">
          <a:xfrm>
            <a:off x="6047240" y="5431872"/>
            <a:ext cx="1417739" cy="511728"/>
          </a:xfrm>
          <a:prstGeom prst="roundRect">
            <a:avLst/>
          </a:prstGeom>
          <a:solidFill>
            <a:srgbClr val="0070C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Cuttlefish</a:t>
            </a:r>
          </a:p>
        </p:txBody>
      </p:sp>
    </p:spTree>
    <p:extLst>
      <p:ext uri="{BB962C8B-B14F-4D97-AF65-F5344CB8AC3E}">
        <p14:creationId xmlns:p14="http://schemas.microsoft.com/office/powerpoint/2010/main" val="26392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3" name="Online Media 2" title="What's Hiding in the Ocean's Twilight Zone?  | Unveiled">
            <a:hlinkClick r:id="" action="ppaction://media"/>
            <a:extLst>
              <a:ext uri="{FF2B5EF4-FFF2-40B4-BE49-F238E27FC236}">
                <a16:creationId xmlns:a16="http://schemas.microsoft.com/office/drawing/2014/main" id="{7A950216-9B14-4741-8A8E-06D83FBD071A}"/>
              </a:ext>
            </a:extLst>
          </p:cNvPr>
          <p:cNvPicPr>
            <a:picLocks noRot="1" noChangeAspect="1"/>
          </p:cNvPicPr>
          <p:nvPr>
            <a:videoFile r:link="rId1"/>
          </p:nvPr>
        </p:nvPicPr>
        <p:blipFill>
          <a:blip r:embed="rId4"/>
          <a:stretch>
            <a:fillRect/>
          </a:stretch>
        </p:blipFill>
        <p:spPr>
          <a:xfrm>
            <a:off x="0" y="-15240"/>
            <a:ext cx="12276384" cy="6936157"/>
          </a:xfrm>
          <a:prstGeom prst="rect">
            <a:avLst/>
          </a:prstGeom>
        </p:spPr>
      </p:pic>
    </p:spTree>
    <p:extLst>
      <p:ext uri="{BB962C8B-B14F-4D97-AF65-F5344CB8AC3E}">
        <p14:creationId xmlns:p14="http://schemas.microsoft.com/office/powerpoint/2010/main" val="424886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1981200" y="36787"/>
            <a:ext cx="8147686"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Bathypelagic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5" name="TextBox 4">
            <a:extLst>
              <a:ext uri="{FF2B5EF4-FFF2-40B4-BE49-F238E27FC236}">
                <a16:creationId xmlns:a16="http://schemas.microsoft.com/office/drawing/2014/main" id="{CB768E87-78C6-429C-BCBA-6DC3DFB3A3EC}"/>
              </a:ext>
            </a:extLst>
          </p:cNvPr>
          <p:cNvSpPr txBox="1"/>
          <p:nvPr/>
        </p:nvSpPr>
        <p:spPr>
          <a:xfrm>
            <a:off x="186101" y="1437771"/>
            <a:ext cx="4862818" cy="5078313"/>
          </a:xfrm>
          <a:prstGeom prst="rect">
            <a:avLst/>
          </a:prstGeom>
          <a:noFill/>
        </p:spPr>
        <p:txBody>
          <a:bodyPr wrap="square">
            <a:spAutoFit/>
          </a:bodyPr>
          <a:lstStyle/>
          <a:p>
            <a:r>
              <a:rPr lang="en-US" sz="1800" b="1" dirty="0">
                <a:solidFill>
                  <a:schemeClr val="bg1"/>
                </a:solidFill>
                <a:effectLst/>
                <a:latin typeface="Arial" panose="020B0604020202020204" pitchFamily="34" charset="0"/>
              </a:rPr>
              <a:t>Bathypelagic Zone</a:t>
            </a:r>
            <a:r>
              <a:rPr lang="en-US" sz="1800" b="0" i="0" dirty="0">
                <a:solidFill>
                  <a:schemeClr val="bg1"/>
                </a:solidFill>
                <a:effectLst/>
                <a:latin typeface="Arial" panose="020B0604020202020204" pitchFamily="34" charset="0"/>
              </a:rPr>
              <a:t> - The next layer is called the bathypelagic zone. It is sometimes referred to as the midnight zone or the dark zone. </a:t>
            </a:r>
          </a:p>
          <a:p>
            <a:endParaRPr lang="en-US" sz="1800" dirty="0">
              <a:solidFill>
                <a:schemeClr val="bg1"/>
              </a:solidFill>
            </a:endParaRPr>
          </a:p>
          <a:p>
            <a:r>
              <a:rPr lang="en-US" sz="1800" b="0" i="0" dirty="0">
                <a:solidFill>
                  <a:schemeClr val="bg1"/>
                </a:solidFill>
                <a:effectLst/>
                <a:latin typeface="Arial" panose="020B0604020202020204" pitchFamily="34" charset="0"/>
              </a:rPr>
              <a:t>This zone extends from 1,000 meters (3,281 feet) down to 4,000 meters (13,124 feet). Here the only visible light is that produced by the creatures themselves. The water pressure at this depth is immense, reaching 5,850 pounds per square inch. </a:t>
            </a:r>
          </a:p>
          <a:p>
            <a:endParaRPr lang="en-US" sz="1800" dirty="0">
              <a:solidFill>
                <a:schemeClr val="bg1"/>
              </a:solidFill>
            </a:endParaRPr>
          </a:p>
          <a:p>
            <a:r>
              <a:rPr lang="en-US" sz="1800" b="0" i="0" dirty="0">
                <a:solidFill>
                  <a:schemeClr val="bg1"/>
                </a:solidFill>
                <a:effectLst/>
                <a:latin typeface="Arial" panose="020B0604020202020204" pitchFamily="34" charset="0"/>
              </a:rPr>
              <a:t>Despite the pressure, a surprisingly large number of creatures can be found here. Sperm whales can dive down to this level in search of food. Most of the animals that live at these depths are black or red in color due to the lack of light.</a:t>
            </a:r>
            <a:endParaRPr lang="en-US" sz="1800" dirty="0">
              <a:solidFill>
                <a:schemeClr val="bg1"/>
              </a:solidFill>
            </a:endParaRPr>
          </a:p>
        </p:txBody>
      </p:sp>
      <p:pic>
        <p:nvPicPr>
          <p:cNvPr id="1026" name="Picture 2" descr="The Deep Ocean">
            <a:extLst>
              <a:ext uri="{FF2B5EF4-FFF2-40B4-BE49-F238E27FC236}">
                <a16:creationId xmlns:a16="http://schemas.microsoft.com/office/drawing/2014/main" id="{2AFBDCA5-23CA-43A1-AE4C-0B249079B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972" y="1972618"/>
            <a:ext cx="6028189" cy="375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50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1000"/>
                                        <p:tgtEl>
                                          <p:spTgt spid="5">
                                            <p:txEl>
                                              <p:pRg st="4" end="4"/>
                                            </p:txEl>
                                          </p:spTgt>
                                        </p:tgtEl>
                                      </p:cBhvr>
                                    </p:animEffect>
                                    <p:anim calcmode="lin" valueType="num">
                                      <p:cBhvr>
                                        <p:cTn id="2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1958009" y="92233"/>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Bathypelagic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6" name="TextBox 5">
            <a:extLst>
              <a:ext uri="{FF2B5EF4-FFF2-40B4-BE49-F238E27FC236}">
                <a16:creationId xmlns:a16="http://schemas.microsoft.com/office/drawing/2014/main" id="{B7E3FE6C-9F08-409E-8690-F00F3207DE3A}"/>
              </a:ext>
            </a:extLst>
          </p:cNvPr>
          <p:cNvSpPr txBox="1"/>
          <p:nvPr/>
        </p:nvSpPr>
        <p:spPr>
          <a:xfrm>
            <a:off x="159435" y="1695280"/>
            <a:ext cx="6136546" cy="3785652"/>
          </a:xfrm>
          <a:prstGeom prst="rect">
            <a:avLst/>
          </a:prstGeom>
          <a:noFill/>
        </p:spPr>
        <p:txBody>
          <a:bodyPr wrap="square">
            <a:spAutoFit/>
          </a:bodyPr>
          <a:lstStyle/>
          <a:p>
            <a:r>
              <a:rPr lang="en-US" b="0" i="0" dirty="0">
                <a:solidFill>
                  <a:schemeClr val="bg1"/>
                </a:solidFill>
                <a:effectLst/>
                <a:latin typeface="Roboto"/>
              </a:rPr>
              <a:t>Animals living in the bathypelagic zone rely on detritus for food or on eating other animals in this zone. </a:t>
            </a:r>
          </a:p>
          <a:p>
            <a:endParaRPr lang="en-US" dirty="0">
              <a:solidFill>
                <a:schemeClr val="bg1"/>
              </a:solidFill>
              <a:latin typeface="Roboto"/>
            </a:endParaRPr>
          </a:p>
          <a:p>
            <a:r>
              <a:rPr lang="en-US" b="0" i="0" dirty="0">
                <a:solidFill>
                  <a:schemeClr val="bg1"/>
                </a:solidFill>
                <a:effectLst/>
                <a:latin typeface="Roboto"/>
              </a:rPr>
              <a:t>At this depth and pressure, the animals most found are fish, mollusks, crustaceans, and jellyfish. </a:t>
            </a:r>
          </a:p>
          <a:p>
            <a:endParaRPr lang="en-US" dirty="0">
              <a:solidFill>
                <a:schemeClr val="bg1"/>
              </a:solidFill>
              <a:latin typeface="Roboto"/>
            </a:endParaRPr>
          </a:p>
          <a:p>
            <a:r>
              <a:rPr lang="en-US" b="0" i="0" dirty="0">
                <a:solidFill>
                  <a:schemeClr val="bg1"/>
                </a:solidFill>
                <a:effectLst/>
                <a:latin typeface="Roboto"/>
              </a:rPr>
              <a:t>Sperm whales will hunt at these depths on occasion to prey on giant squid.</a:t>
            </a:r>
            <a:endParaRPr lang="en-US" dirty="0">
              <a:solidFill>
                <a:schemeClr val="bg1"/>
              </a:solidFill>
            </a:endParaRPr>
          </a:p>
        </p:txBody>
      </p:sp>
      <p:pic>
        <p:nvPicPr>
          <p:cNvPr id="7" name="Picture 6">
            <a:extLst>
              <a:ext uri="{FF2B5EF4-FFF2-40B4-BE49-F238E27FC236}">
                <a16:creationId xmlns:a16="http://schemas.microsoft.com/office/drawing/2014/main" id="{D2EE3F8D-7516-4A08-A287-91D436933AEF}"/>
              </a:ext>
            </a:extLst>
          </p:cNvPr>
          <p:cNvPicPr>
            <a:picLocks noChangeAspect="1"/>
          </p:cNvPicPr>
          <p:nvPr/>
        </p:nvPicPr>
        <p:blipFill>
          <a:blip r:embed="rId3"/>
          <a:stretch>
            <a:fillRect/>
          </a:stretch>
        </p:blipFill>
        <p:spPr>
          <a:xfrm>
            <a:off x="6223930" y="2090172"/>
            <a:ext cx="5808635" cy="3974329"/>
          </a:xfrm>
          <a:prstGeom prst="rect">
            <a:avLst/>
          </a:prstGeom>
        </p:spPr>
      </p:pic>
    </p:spTree>
    <p:extLst>
      <p:ext uri="{BB962C8B-B14F-4D97-AF65-F5344CB8AC3E}">
        <p14:creationId xmlns:p14="http://schemas.microsoft.com/office/powerpoint/2010/main" val="334185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1000"/>
                                        <p:tgtEl>
                                          <p:spTgt spid="6">
                                            <p:txEl>
                                              <p:pRg st="4" end="4"/>
                                            </p:txEl>
                                          </p:spTgt>
                                        </p:tgtEl>
                                      </p:cBhvr>
                                    </p:animEffect>
                                    <p:anim calcmode="lin" valueType="num">
                                      <p:cBhvr>
                                        <p:cTn id="2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Bathypelagic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4" name="TextBox 3">
            <a:extLst>
              <a:ext uri="{FF2B5EF4-FFF2-40B4-BE49-F238E27FC236}">
                <a16:creationId xmlns:a16="http://schemas.microsoft.com/office/drawing/2014/main" id="{256A9B96-FE07-4785-AA53-589B46BCE8D6}"/>
              </a:ext>
            </a:extLst>
          </p:cNvPr>
          <p:cNvSpPr txBox="1"/>
          <p:nvPr/>
        </p:nvSpPr>
        <p:spPr>
          <a:xfrm>
            <a:off x="-40547" y="1905506"/>
            <a:ext cx="6136546" cy="3785652"/>
          </a:xfrm>
          <a:prstGeom prst="rect">
            <a:avLst/>
          </a:prstGeom>
          <a:noFill/>
        </p:spPr>
        <p:txBody>
          <a:bodyPr wrap="square">
            <a:spAutoFit/>
          </a:bodyPr>
          <a:lstStyle/>
          <a:p>
            <a:pPr marL="342900" indent="-342900">
              <a:buFont typeface="Arial" panose="020B0604020202020204" pitchFamily="34" charset="0"/>
              <a:buChar char="•"/>
            </a:pPr>
            <a:r>
              <a:rPr lang="en-US" b="0" i="0" dirty="0">
                <a:solidFill>
                  <a:schemeClr val="bg1"/>
                </a:solidFill>
                <a:effectLst/>
                <a:latin typeface="Roboto"/>
              </a:rPr>
              <a:t>Black and red are the predominant colors of animals here and any bioluminescence is usually blue since red is not visible at these depths. </a:t>
            </a:r>
          </a:p>
          <a:p>
            <a:endParaRPr lang="en-US" dirty="0">
              <a:solidFill>
                <a:schemeClr val="bg1"/>
              </a:solidFill>
              <a:latin typeface="Roboto"/>
            </a:endParaRPr>
          </a:p>
          <a:p>
            <a:pPr marL="342900" indent="-342900">
              <a:buFont typeface="Arial" panose="020B0604020202020204" pitchFamily="34" charset="0"/>
              <a:buChar char="•"/>
            </a:pPr>
            <a:r>
              <a:rPr lang="en-US" b="0" i="0" dirty="0">
                <a:solidFill>
                  <a:schemeClr val="bg1"/>
                </a:solidFill>
                <a:effectLst/>
                <a:latin typeface="Roboto"/>
              </a:rPr>
              <a:t>The most common mollusk in the bathypelagic zone is the </a:t>
            </a:r>
            <a:r>
              <a:rPr lang="en-US" b="0" i="0" u="none" strike="noStrike" dirty="0">
                <a:solidFill>
                  <a:schemeClr val="bg1"/>
                </a:solidFill>
                <a:effectLst/>
                <a:latin typeface="Roboto"/>
              </a:rPr>
              <a:t>vampire squid</a:t>
            </a:r>
            <a:r>
              <a:rPr lang="en-US" b="0" i="0" dirty="0">
                <a:solidFill>
                  <a:schemeClr val="bg1"/>
                </a:solidFill>
                <a:effectLst/>
                <a:latin typeface="Roboto"/>
              </a:rPr>
              <a:t>, an animal that can turn itself inside-out to use its spiky tentacles to deter predators or capture prey.</a:t>
            </a:r>
            <a:endParaRPr lang="en-US" dirty="0">
              <a:solidFill>
                <a:schemeClr val="bg1"/>
              </a:solidFill>
            </a:endParaRPr>
          </a:p>
        </p:txBody>
      </p:sp>
      <p:pic>
        <p:nvPicPr>
          <p:cNvPr id="6" name="Picture 5">
            <a:extLst>
              <a:ext uri="{FF2B5EF4-FFF2-40B4-BE49-F238E27FC236}">
                <a16:creationId xmlns:a16="http://schemas.microsoft.com/office/drawing/2014/main" id="{4CCC4514-AD9D-4BA0-B55B-C26AA10F4BE5}"/>
              </a:ext>
            </a:extLst>
          </p:cNvPr>
          <p:cNvPicPr>
            <a:picLocks noChangeAspect="1"/>
          </p:cNvPicPr>
          <p:nvPr/>
        </p:nvPicPr>
        <p:blipFill>
          <a:blip r:embed="rId3"/>
          <a:stretch>
            <a:fillRect/>
          </a:stretch>
        </p:blipFill>
        <p:spPr>
          <a:xfrm>
            <a:off x="6463498" y="1996581"/>
            <a:ext cx="5263699" cy="3914931"/>
          </a:xfrm>
          <a:prstGeom prst="rect">
            <a:avLst/>
          </a:prstGeom>
        </p:spPr>
      </p:pic>
    </p:spTree>
    <p:extLst>
      <p:ext uri="{BB962C8B-B14F-4D97-AF65-F5344CB8AC3E}">
        <p14:creationId xmlns:p14="http://schemas.microsoft.com/office/powerpoint/2010/main" val="262358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Bathypelagic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4" name="TextBox 3">
            <a:extLst>
              <a:ext uri="{FF2B5EF4-FFF2-40B4-BE49-F238E27FC236}">
                <a16:creationId xmlns:a16="http://schemas.microsoft.com/office/drawing/2014/main" id="{EA8DBC4C-EE31-4917-9948-EB47D6F757F2}"/>
              </a:ext>
            </a:extLst>
          </p:cNvPr>
          <p:cNvSpPr txBox="1"/>
          <p:nvPr/>
        </p:nvSpPr>
        <p:spPr>
          <a:xfrm>
            <a:off x="-40547" y="2459504"/>
            <a:ext cx="6136546" cy="2677656"/>
          </a:xfrm>
          <a:prstGeom prst="rect">
            <a:avLst/>
          </a:prstGeom>
          <a:noFill/>
        </p:spPr>
        <p:txBody>
          <a:bodyPr wrap="square">
            <a:spAutoFit/>
          </a:bodyPr>
          <a:lstStyle/>
          <a:p>
            <a:r>
              <a:rPr lang="en-US" b="0" i="0" dirty="0">
                <a:solidFill>
                  <a:schemeClr val="bg1"/>
                </a:solidFill>
                <a:effectLst/>
                <a:latin typeface="Roboto"/>
              </a:rPr>
              <a:t>The snake dragonfish resembles the viperfish or dragonfish of the mesopelagic zone and comes up to hunt at night but must travel further as it lives in deeper water than the others. </a:t>
            </a:r>
          </a:p>
          <a:p>
            <a:endParaRPr lang="en-US" dirty="0">
              <a:solidFill>
                <a:schemeClr val="bg1"/>
              </a:solidFill>
              <a:latin typeface="Roboto"/>
            </a:endParaRPr>
          </a:p>
          <a:p>
            <a:r>
              <a:rPr lang="en-US" b="0" i="0" dirty="0">
                <a:solidFill>
                  <a:schemeClr val="bg1"/>
                </a:solidFill>
                <a:effectLst/>
                <a:latin typeface="Poppins"/>
              </a:rPr>
              <a:t>They vary in size from 1 to 20 inches in length.</a:t>
            </a:r>
            <a:endParaRPr lang="en-US" dirty="0">
              <a:solidFill>
                <a:schemeClr val="bg1"/>
              </a:solidFill>
            </a:endParaRPr>
          </a:p>
        </p:txBody>
      </p:sp>
      <p:pic>
        <p:nvPicPr>
          <p:cNvPr id="6" name="Picture 5">
            <a:extLst>
              <a:ext uri="{FF2B5EF4-FFF2-40B4-BE49-F238E27FC236}">
                <a16:creationId xmlns:a16="http://schemas.microsoft.com/office/drawing/2014/main" id="{1E546962-1E8E-495A-83C2-A7BBBE11B2F8}"/>
              </a:ext>
            </a:extLst>
          </p:cNvPr>
          <p:cNvPicPr>
            <a:picLocks noChangeAspect="1"/>
          </p:cNvPicPr>
          <p:nvPr/>
        </p:nvPicPr>
        <p:blipFill>
          <a:blip r:embed="rId3"/>
          <a:stretch>
            <a:fillRect/>
          </a:stretch>
        </p:blipFill>
        <p:spPr>
          <a:xfrm>
            <a:off x="6192517" y="2014062"/>
            <a:ext cx="5567502" cy="3673674"/>
          </a:xfrm>
          <a:prstGeom prst="rect">
            <a:avLst/>
          </a:prstGeom>
        </p:spPr>
      </p:pic>
    </p:spTree>
    <p:extLst>
      <p:ext uri="{BB962C8B-B14F-4D97-AF65-F5344CB8AC3E}">
        <p14:creationId xmlns:p14="http://schemas.microsoft.com/office/powerpoint/2010/main" val="247852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Bathypelagic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4" name="TextBox 3">
            <a:extLst>
              <a:ext uri="{FF2B5EF4-FFF2-40B4-BE49-F238E27FC236}">
                <a16:creationId xmlns:a16="http://schemas.microsoft.com/office/drawing/2014/main" id="{CB392874-1937-4562-B565-C80313D79CAD}"/>
              </a:ext>
            </a:extLst>
          </p:cNvPr>
          <p:cNvSpPr txBox="1"/>
          <p:nvPr/>
        </p:nvSpPr>
        <p:spPr>
          <a:xfrm>
            <a:off x="185425" y="1695280"/>
            <a:ext cx="6136546" cy="2677656"/>
          </a:xfrm>
          <a:prstGeom prst="rect">
            <a:avLst/>
          </a:prstGeom>
          <a:noFill/>
        </p:spPr>
        <p:txBody>
          <a:bodyPr wrap="square">
            <a:spAutoFit/>
          </a:bodyPr>
          <a:lstStyle/>
          <a:p>
            <a:r>
              <a:rPr lang="en-US" b="0" i="0" dirty="0">
                <a:solidFill>
                  <a:schemeClr val="bg1"/>
                </a:solidFill>
                <a:effectLst/>
                <a:latin typeface="Roboto"/>
              </a:rPr>
              <a:t>The anglerfish of the bathypelagic zone is well known for its enormous mouth and a lure that resembles a flashlight on its head. </a:t>
            </a:r>
          </a:p>
          <a:p>
            <a:endParaRPr lang="en-US" dirty="0">
              <a:solidFill>
                <a:schemeClr val="bg1"/>
              </a:solidFill>
              <a:latin typeface="Roboto"/>
            </a:endParaRPr>
          </a:p>
          <a:p>
            <a:r>
              <a:rPr lang="en-US" b="0" i="0" dirty="0">
                <a:solidFill>
                  <a:schemeClr val="bg1"/>
                </a:solidFill>
                <a:effectLst/>
                <a:latin typeface="Roboto"/>
              </a:rPr>
              <a:t>Not only does the angler fish have huge long teeth on the jaws, but it is also equipped with teeth in its throat!</a:t>
            </a:r>
            <a:endParaRPr lang="en-US" dirty="0"/>
          </a:p>
        </p:txBody>
      </p:sp>
      <p:pic>
        <p:nvPicPr>
          <p:cNvPr id="6" name="Picture 5">
            <a:extLst>
              <a:ext uri="{FF2B5EF4-FFF2-40B4-BE49-F238E27FC236}">
                <a16:creationId xmlns:a16="http://schemas.microsoft.com/office/drawing/2014/main" id="{1A1DB5DF-FB76-4E5D-9347-42EE726A48EA}"/>
              </a:ext>
            </a:extLst>
          </p:cNvPr>
          <p:cNvPicPr>
            <a:picLocks noChangeAspect="1"/>
          </p:cNvPicPr>
          <p:nvPr/>
        </p:nvPicPr>
        <p:blipFill>
          <a:blip r:embed="rId3"/>
          <a:stretch>
            <a:fillRect/>
          </a:stretch>
        </p:blipFill>
        <p:spPr>
          <a:xfrm>
            <a:off x="6209818" y="2146008"/>
            <a:ext cx="5476875" cy="3671471"/>
          </a:xfrm>
          <a:prstGeom prst="rect">
            <a:avLst/>
          </a:prstGeom>
        </p:spPr>
      </p:pic>
    </p:spTree>
    <p:extLst>
      <p:ext uri="{BB962C8B-B14F-4D97-AF65-F5344CB8AC3E}">
        <p14:creationId xmlns:p14="http://schemas.microsoft.com/office/powerpoint/2010/main" val="143804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Bathypelagic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4" name="TextBox 3">
            <a:extLst>
              <a:ext uri="{FF2B5EF4-FFF2-40B4-BE49-F238E27FC236}">
                <a16:creationId xmlns:a16="http://schemas.microsoft.com/office/drawing/2014/main" id="{658DFECC-4F06-4A71-9727-F1EC8D221A8F}"/>
              </a:ext>
            </a:extLst>
          </p:cNvPr>
          <p:cNvSpPr txBox="1"/>
          <p:nvPr/>
        </p:nvSpPr>
        <p:spPr>
          <a:xfrm>
            <a:off x="159150" y="1860415"/>
            <a:ext cx="6136546" cy="2308324"/>
          </a:xfrm>
          <a:prstGeom prst="rect">
            <a:avLst/>
          </a:prstGeom>
          <a:noFill/>
        </p:spPr>
        <p:txBody>
          <a:bodyPr wrap="square">
            <a:spAutoFit/>
          </a:bodyPr>
          <a:lstStyle/>
          <a:p>
            <a:r>
              <a:rPr lang="en-US" b="0" i="0" dirty="0">
                <a:solidFill>
                  <a:schemeClr val="bg1"/>
                </a:solidFill>
                <a:effectLst/>
                <a:latin typeface="Roboto"/>
              </a:rPr>
              <a:t>Amphipods are crustaceans and scavengers in the bathypelagic zone that hide using a transparent red body. </a:t>
            </a:r>
          </a:p>
          <a:p>
            <a:endParaRPr lang="en-US" dirty="0">
              <a:solidFill>
                <a:schemeClr val="bg1"/>
              </a:solidFill>
              <a:latin typeface="Roboto"/>
            </a:endParaRPr>
          </a:p>
          <a:p>
            <a:r>
              <a:rPr lang="en-US" b="0" i="0" dirty="0">
                <a:solidFill>
                  <a:schemeClr val="bg1"/>
                </a:solidFill>
                <a:effectLst/>
                <a:latin typeface="Roboto"/>
              </a:rPr>
              <a:t>Other crustaceans found in the bathypelagic zone include shrimp. </a:t>
            </a:r>
            <a:endParaRPr lang="en-US" dirty="0">
              <a:solidFill>
                <a:schemeClr val="bg1"/>
              </a:solidFill>
            </a:endParaRPr>
          </a:p>
        </p:txBody>
      </p:sp>
      <p:pic>
        <p:nvPicPr>
          <p:cNvPr id="6" name="Picture 5">
            <a:extLst>
              <a:ext uri="{FF2B5EF4-FFF2-40B4-BE49-F238E27FC236}">
                <a16:creationId xmlns:a16="http://schemas.microsoft.com/office/drawing/2014/main" id="{ACA393A5-FE16-4255-B16C-1FBFA221044C}"/>
              </a:ext>
            </a:extLst>
          </p:cNvPr>
          <p:cNvPicPr>
            <a:picLocks noChangeAspect="1"/>
          </p:cNvPicPr>
          <p:nvPr/>
        </p:nvPicPr>
        <p:blipFill>
          <a:blip r:embed="rId3"/>
          <a:stretch>
            <a:fillRect/>
          </a:stretch>
        </p:blipFill>
        <p:spPr>
          <a:xfrm>
            <a:off x="6387676" y="2156947"/>
            <a:ext cx="5236155" cy="3545228"/>
          </a:xfrm>
          <a:prstGeom prst="rect">
            <a:avLst/>
          </a:prstGeom>
        </p:spPr>
      </p:pic>
    </p:spTree>
    <p:extLst>
      <p:ext uri="{BB962C8B-B14F-4D97-AF65-F5344CB8AC3E}">
        <p14:creationId xmlns:p14="http://schemas.microsoft.com/office/powerpoint/2010/main" val="46519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6D21-D08F-449E-897B-CFD453583A30}"/>
              </a:ext>
            </a:extLst>
          </p:cNvPr>
          <p:cNvSpPr>
            <a:spLocks noGrp="1"/>
          </p:cNvSpPr>
          <p:nvPr>
            <p:ph type="title"/>
          </p:nvPr>
        </p:nvSpPr>
        <p:spPr>
          <a:xfrm>
            <a:off x="1219200" y="228600"/>
            <a:ext cx="9753600" cy="1905000"/>
          </a:xfrm>
        </p:spPr>
        <p:txBody>
          <a:bodyPr/>
          <a:lstStyle/>
          <a:p>
            <a:pPr algn="ctr"/>
            <a:r>
              <a:rPr lang="en-US" sz="3600" b="1" i="0" strike="noStrike" dirty="0">
                <a:solidFill>
                  <a:srgbClr val="000000"/>
                </a:solidFill>
                <a:effectLst/>
                <a:latin typeface="Montserrat"/>
              </a:rPr>
              <a:t>Summer Safety for Children with Special Need</a:t>
            </a:r>
            <a:br>
              <a:rPr lang="en-US" sz="3600" b="1" i="0" u="sng" dirty="0">
                <a:solidFill>
                  <a:srgbClr val="000000"/>
                </a:solidFill>
                <a:effectLst/>
                <a:latin typeface="Montserrat"/>
              </a:rPr>
            </a:br>
            <a:endParaRPr lang="en-US" sz="3600" b="1" i="0" u="sng" dirty="0">
              <a:solidFill>
                <a:srgbClr val="000000"/>
              </a:solidFill>
              <a:effectLst/>
              <a:latin typeface="Montserrat"/>
            </a:endParaRPr>
          </a:p>
        </p:txBody>
      </p:sp>
      <p:sp>
        <p:nvSpPr>
          <p:cNvPr id="3" name="Content Placeholder 2">
            <a:extLst>
              <a:ext uri="{FF2B5EF4-FFF2-40B4-BE49-F238E27FC236}">
                <a16:creationId xmlns:a16="http://schemas.microsoft.com/office/drawing/2014/main" id="{785A65C1-27EE-4A59-A175-10B8FF55ADE8}"/>
              </a:ext>
            </a:extLst>
          </p:cNvPr>
          <p:cNvSpPr>
            <a:spLocks noGrp="1"/>
          </p:cNvSpPr>
          <p:nvPr>
            <p:ph sz="half" idx="1"/>
          </p:nvPr>
        </p:nvSpPr>
        <p:spPr>
          <a:xfrm>
            <a:off x="1177159" y="1181100"/>
            <a:ext cx="4775200" cy="5498224"/>
          </a:xfrm>
        </p:spPr>
        <p:txBody>
          <a:bodyPr/>
          <a:lstStyle/>
          <a:p>
            <a:r>
              <a:rPr lang="en-US" b="0" i="0" dirty="0">
                <a:solidFill>
                  <a:srgbClr val="000000"/>
                </a:solidFill>
                <a:effectLst/>
                <a:latin typeface="Montserrat"/>
              </a:rPr>
              <a:t>The heat can also have a negative effect on children with asthma or chronic lung diseases.  During the heat of day, the air quality index can be poor, making it difficult for these children to breathe. </a:t>
            </a:r>
          </a:p>
          <a:p>
            <a:r>
              <a:rPr lang="en-US" b="0" i="0" dirty="0">
                <a:solidFill>
                  <a:srgbClr val="000000"/>
                </a:solidFill>
                <a:effectLst/>
                <a:latin typeface="Montserrat"/>
              </a:rPr>
              <a:t> Staying indoors in an air-conditioned environment is important to keep these children healthy.</a:t>
            </a:r>
            <a:endParaRPr lang="en-US" dirty="0"/>
          </a:p>
        </p:txBody>
      </p:sp>
      <p:pic>
        <p:nvPicPr>
          <p:cNvPr id="5" name="Picture 4">
            <a:extLst>
              <a:ext uri="{FF2B5EF4-FFF2-40B4-BE49-F238E27FC236}">
                <a16:creationId xmlns:a16="http://schemas.microsoft.com/office/drawing/2014/main" id="{3DEC457B-64DE-43A9-A4AC-A8254D977146}"/>
              </a:ext>
            </a:extLst>
          </p:cNvPr>
          <p:cNvPicPr>
            <a:picLocks noChangeAspect="1"/>
          </p:cNvPicPr>
          <p:nvPr/>
        </p:nvPicPr>
        <p:blipFill>
          <a:blip r:embed="rId2"/>
          <a:stretch>
            <a:fillRect/>
          </a:stretch>
        </p:blipFill>
        <p:spPr>
          <a:xfrm>
            <a:off x="6197602" y="1340069"/>
            <a:ext cx="5781675" cy="4950372"/>
          </a:xfrm>
          <a:prstGeom prst="rect">
            <a:avLst/>
          </a:prstGeom>
        </p:spPr>
      </p:pic>
    </p:spTree>
    <p:extLst>
      <p:ext uri="{BB962C8B-B14F-4D97-AF65-F5344CB8AC3E}">
        <p14:creationId xmlns:p14="http://schemas.microsoft.com/office/powerpoint/2010/main" val="26301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Bathypelagic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6" name="TextBox 5">
            <a:extLst>
              <a:ext uri="{FF2B5EF4-FFF2-40B4-BE49-F238E27FC236}">
                <a16:creationId xmlns:a16="http://schemas.microsoft.com/office/drawing/2014/main" id="{AE47F744-0286-4CA4-A567-4A5A0DAA55F1}"/>
              </a:ext>
            </a:extLst>
          </p:cNvPr>
          <p:cNvSpPr txBox="1"/>
          <p:nvPr/>
        </p:nvSpPr>
        <p:spPr>
          <a:xfrm>
            <a:off x="0" y="1905506"/>
            <a:ext cx="6136546" cy="3785652"/>
          </a:xfrm>
          <a:prstGeom prst="rect">
            <a:avLst/>
          </a:prstGeom>
          <a:noFill/>
        </p:spPr>
        <p:txBody>
          <a:bodyPr wrap="square">
            <a:spAutoFit/>
          </a:bodyPr>
          <a:lstStyle/>
          <a:p>
            <a:r>
              <a:rPr lang="en-US" b="0" i="0" dirty="0">
                <a:solidFill>
                  <a:schemeClr val="bg1"/>
                </a:solidFill>
                <a:effectLst/>
                <a:latin typeface="Poppins"/>
              </a:rPr>
              <a:t>The gulper eel is not a true eel, but rather a species of ray-finned fish found within the bathypelagic zone.</a:t>
            </a:r>
          </a:p>
          <a:p>
            <a:endParaRPr lang="en-US" dirty="0">
              <a:solidFill>
                <a:schemeClr val="bg1"/>
              </a:solidFill>
              <a:latin typeface="Poppins"/>
            </a:endParaRPr>
          </a:p>
          <a:p>
            <a:r>
              <a:rPr lang="en-US" b="0" i="0" dirty="0">
                <a:solidFill>
                  <a:schemeClr val="bg1"/>
                </a:solidFill>
                <a:effectLst/>
                <a:latin typeface="Poppins"/>
              </a:rPr>
              <a:t> Sometimes referred to as a swallower or </a:t>
            </a:r>
            <a:r>
              <a:rPr lang="en-US" b="0" i="0" u="none" strike="noStrike" dirty="0">
                <a:solidFill>
                  <a:schemeClr val="bg1"/>
                </a:solidFill>
                <a:effectLst/>
                <a:latin typeface="Poppins"/>
              </a:rPr>
              <a:t>pelican</a:t>
            </a:r>
            <a:r>
              <a:rPr lang="en-US" b="0" i="0" dirty="0">
                <a:solidFill>
                  <a:schemeClr val="bg1"/>
                </a:solidFill>
                <a:effectLst/>
                <a:latin typeface="Poppins"/>
              </a:rPr>
              <a:t> eel, this extraordinary fish has no scales, ribs, pelvic </a:t>
            </a:r>
            <a:r>
              <a:rPr lang="en-US" b="0" i="0" u="none" strike="noStrike" dirty="0">
                <a:solidFill>
                  <a:schemeClr val="bg1"/>
                </a:solidFill>
                <a:effectLst/>
                <a:latin typeface="Poppins"/>
              </a:rPr>
              <a:t>fins</a:t>
            </a:r>
            <a:r>
              <a:rPr lang="en-US" b="0" i="0" dirty="0">
                <a:solidFill>
                  <a:schemeClr val="bg1"/>
                </a:solidFill>
                <a:effectLst/>
                <a:latin typeface="Poppins"/>
              </a:rPr>
              <a:t>, or swim bladders, but possesses a large, gaping mouth 11 times the volume of its entire body that can easily swallow prey much larger than itself.</a:t>
            </a:r>
            <a:endParaRPr lang="en-US" dirty="0">
              <a:solidFill>
                <a:schemeClr val="bg1"/>
              </a:solidFill>
            </a:endParaRPr>
          </a:p>
        </p:txBody>
      </p:sp>
      <p:pic>
        <p:nvPicPr>
          <p:cNvPr id="8" name="Picture 7">
            <a:extLst>
              <a:ext uri="{FF2B5EF4-FFF2-40B4-BE49-F238E27FC236}">
                <a16:creationId xmlns:a16="http://schemas.microsoft.com/office/drawing/2014/main" id="{C1E565E6-299E-416C-8DEE-540E7901D6A7}"/>
              </a:ext>
            </a:extLst>
          </p:cNvPr>
          <p:cNvPicPr>
            <a:picLocks noChangeAspect="1"/>
          </p:cNvPicPr>
          <p:nvPr/>
        </p:nvPicPr>
        <p:blipFill>
          <a:blip r:embed="rId3"/>
          <a:stretch>
            <a:fillRect/>
          </a:stretch>
        </p:blipFill>
        <p:spPr>
          <a:xfrm>
            <a:off x="6136546" y="1987890"/>
            <a:ext cx="5609630" cy="3926348"/>
          </a:xfrm>
          <a:prstGeom prst="rect">
            <a:avLst/>
          </a:prstGeom>
        </p:spPr>
      </p:pic>
    </p:spTree>
    <p:extLst>
      <p:ext uri="{BB962C8B-B14F-4D97-AF65-F5344CB8AC3E}">
        <p14:creationId xmlns:p14="http://schemas.microsoft.com/office/powerpoint/2010/main" val="323172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b="1" dirty="0">
                <a:solidFill>
                  <a:srgbClr val="002060"/>
                </a:solidFill>
              </a:rPr>
              <a:t>Exercise: Name the following Animals</a:t>
            </a:r>
          </a:p>
        </p:txBody>
      </p:sp>
      <p:pic>
        <p:nvPicPr>
          <p:cNvPr id="3" name="Picture 2">
            <a:extLst>
              <a:ext uri="{FF2B5EF4-FFF2-40B4-BE49-F238E27FC236}">
                <a16:creationId xmlns:a16="http://schemas.microsoft.com/office/drawing/2014/main" id="{F9B1400C-0D65-45BC-A8D1-B1D4BC859203}"/>
              </a:ext>
            </a:extLst>
          </p:cNvPr>
          <p:cNvPicPr>
            <a:picLocks noChangeAspect="1"/>
          </p:cNvPicPr>
          <p:nvPr/>
        </p:nvPicPr>
        <p:blipFill>
          <a:blip r:embed="rId3"/>
          <a:stretch>
            <a:fillRect/>
          </a:stretch>
        </p:blipFill>
        <p:spPr>
          <a:xfrm>
            <a:off x="75502" y="1795247"/>
            <a:ext cx="2808508" cy="2088857"/>
          </a:xfrm>
          <a:prstGeom prst="rect">
            <a:avLst/>
          </a:prstGeom>
        </p:spPr>
      </p:pic>
      <p:pic>
        <p:nvPicPr>
          <p:cNvPr id="4" name="Picture 3">
            <a:extLst>
              <a:ext uri="{FF2B5EF4-FFF2-40B4-BE49-F238E27FC236}">
                <a16:creationId xmlns:a16="http://schemas.microsoft.com/office/drawing/2014/main" id="{9314B7E7-A0A5-497C-B033-1E544AD24984}"/>
              </a:ext>
            </a:extLst>
          </p:cNvPr>
          <p:cNvPicPr>
            <a:picLocks noChangeAspect="1"/>
          </p:cNvPicPr>
          <p:nvPr/>
        </p:nvPicPr>
        <p:blipFill>
          <a:blip r:embed="rId4"/>
          <a:stretch>
            <a:fillRect/>
          </a:stretch>
        </p:blipFill>
        <p:spPr>
          <a:xfrm>
            <a:off x="3015302" y="1795247"/>
            <a:ext cx="3085155" cy="2088857"/>
          </a:xfrm>
          <a:prstGeom prst="rect">
            <a:avLst/>
          </a:prstGeom>
        </p:spPr>
      </p:pic>
      <p:pic>
        <p:nvPicPr>
          <p:cNvPr id="5" name="Picture 4">
            <a:extLst>
              <a:ext uri="{FF2B5EF4-FFF2-40B4-BE49-F238E27FC236}">
                <a16:creationId xmlns:a16="http://schemas.microsoft.com/office/drawing/2014/main" id="{F15C4C12-22CC-4CEE-8F31-F01E694C9FFA}"/>
              </a:ext>
            </a:extLst>
          </p:cNvPr>
          <p:cNvPicPr>
            <a:picLocks noChangeAspect="1"/>
          </p:cNvPicPr>
          <p:nvPr/>
        </p:nvPicPr>
        <p:blipFill>
          <a:blip r:embed="rId5"/>
          <a:stretch>
            <a:fillRect/>
          </a:stretch>
        </p:blipFill>
        <p:spPr>
          <a:xfrm>
            <a:off x="6231749" y="1795247"/>
            <a:ext cx="2984380" cy="2088857"/>
          </a:xfrm>
          <a:prstGeom prst="rect">
            <a:avLst/>
          </a:prstGeom>
        </p:spPr>
      </p:pic>
      <p:pic>
        <p:nvPicPr>
          <p:cNvPr id="6" name="Picture 5">
            <a:extLst>
              <a:ext uri="{FF2B5EF4-FFF2-40B4-BE49-F238E27FC236}">
                <a16:creationId xmlns:a16="http://schemas.microsoft.com/office/drawing/2014/main" id="{BAC4778C-12D3-4269-B828-2632DCAB683E}"/>
              </a:ext>
            </a:extLst>
          </p:cNvPr>
          <p:cNvPicPr>
            <a:picLocks noChangeAspect="1"/>
          </p:cNvPicPr>
          <p:nvPr/>
        </p:nvPicPr>
        <p:blipFill>
          <a:blip r:embed="rId6"/>
          <a:stretch>
            <a:fillRect/>
          </a:stretch>
        </p:blipFill>
        <p:spPr>
          <a:xfrm>
            <a:off x="72517" y="3984071"/>
            <a:ext cx="2805523" cy="1880707"/>
          </a:xfrm>
          <a:prstGeom prst="rect">
            <a:avLst/>
          </a:prstGeom>
        </p:spPr>
      </p:pic>
      <p:pic>
        <p:nvPicPr>
          <p:cNvPr id="7" name="Picture 6">
            <a:extLst>
              <a:ext uri="{FF2B5EF4-FFF2-40B4-BE49-F238E27FC236}">
                <a16:creationId xmlns:a16="http://schemas.microsoft.com/office/drawing/2014/main" id="{F1866E47-AEA2-49F0-B46C-FCA5F6F16EA4}"/>
              </a:ext>
            </a:extLst>
          </p:cNvPr>
          <p:cNvPicPr>
            <a:picLocks noChangeAspect="1"/>
          </p:cNvPicPr>
          <p:nvPr/>
        </p:nvPicPr>
        <p:blipFill>
          <a:blip r:embed="rId7"/>
          <a:stretch>
            <a:fillRect/>
          </a:stretch>
        </p:blipFill>
        <p:spPr>
          <a:xfrm>
            <a:off x="3015302" y="3984071"/>
            <a:ext cx="3080698" cy="1880707"/>
          </a:xfrm>
          <a:prstGeom prst="rect">
            <a:avLst/>
          </a:prstGeom>
        </p:spPr>
      </p:pic>
      <p:sp>
        <p:nvSpPr>
          <p:cNvPr id="8" name="Rectangle: Rounded Corners 7">
            <a:extLst>
              <a:ext uri="{FF2B5EF4-FFF2-40B4-BE49-F238E27FC236}">
                <a16:creationId xmlns:a16="http://schemas.microsoft.com/office/drawing/2014/main" id="{3D3F05B8-7555-41DE-9AA0-D85B3B0940AE}"/>
              </a:ext>
            </a:extLst>
          </p:cNvPr>
          <p:cNvSpPr/>
          <p:nvPr/>
        </p:nvSpPr>
        <p:spPr bwMode="auto">
          <a:xfrm>
            <a:off x="6378427" y="4123188"/>
            <a:ext cx="1585519" cy="503340"/>
          </a:xfrm>
          <a:prstGeom prst="roundRect">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Angler fish</a:t>
            </a:r>
          </a:p>
        </p:txBody>
      </p:sp>
      <p:sp>
        <p:nvSpPr>
          <p:cNvPr id="9" name="Rectangle: Rounded Corners 8">
            <a:extLst>
              <a:ext uri="{FF2B5EF4-FFF2-40B4-BE49-F238E27FC236}">
                <a16:creationId xmlns:a16="http://schemas.microsoft.com/office/drawing/2014/main" id="{6D652C13-3613-4BBD-9C2E-D5CAEEF9FF78}"/>
              </a:ext>
            </a:extLst>
          </p:cNvPr>
          <p:cNvSpPr/>
          <p:nvPr/>
        </p:nvSpPr>
        <p:spPr bwMode="auto">
          <a:xfrm>
            <a:off x="8067257" y="4719679"/>
            <a:ext cx="2984380" cy="503340"/>
          </a:xfrm>
          <a:prstGeom prst="roundRect">
            <a:avLst/>
          </a:prstGeom>
          <a:solidFill>
            <a:srgbClr val="F406C7"/>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Snake Dragon fish</a:t>
            </a:r>
          </a:p>
        </p:txBody>
      </p:sp>
      <p:sp>
        <p:nvSpPr>
          <p:cNvPr id="10" name="Rectangle: Rounded Corners 9">
            <a:extLst>
              <a:ext uri="{FF2B5EF4-FFF2-40B4-BE49-F238E27FC236}">
                <a16:creationId xmlns:a16="http://schemas.microsoft.com/office/drawing/2014/main" id="{ED33E376-4BCD-4C17-94D3-5533BB6E14E7}"/>
              </a:ext>
            </a:extLst>
          </p:cNvPr>
          <p:cNvSpPr/>
          <p:nvPr/>
        </p:nvSpPr>
        <p:spPr bwMode="auto">
          <a:xfrm>
            <a:off x="8366620" y="4123188"/>
            <a:ext cx="1585519" cy="503340"/>
          </a:xfrm>
          <a:prstGeom prst="roundRect">
            <a:avLst/>
          </a:prstGeom>
          <a:solidFill>
            <a:srgbClr val="7030A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Amphipod</a:t>
            </a:r>
          </a:p>
        </p:txBody>
      </p:sp>
      <p:sp>
        <p:nvSpPr>
          <p:cNvPr id="11" name="Rectangle: Rounded Corners 10">
            <a:extLst>
              <a:ext uri="{FF2B5EF4-FFF2-40B4-BE49-F238E27FC236}">
                <a16:creationId xmlns:a16="http://schemas.microsoft.com/office/drawing/2014/main" id="{718CFF8D-E281-423C-A371-6AE5AA1B37F4}"/>
              </a:ext>
            </a:extLst>
          </p:cNvPr>
          <p:cNvSpPr/>
          <p:nvPr/>
        </p:nvSpPr>
        <p:spPr bwMode="auto">
          <a:xfrm>
            <a:off x="6364446" y="4742313"/>
            <a:ext cx="1585519" cy="503340"/>
          </a:xfrm>
          <a:prstGeom prst="roundRect">
            <a:avLst/>
          </a:prstGeom>
          <a:solidFill>
            <a:srgbClr val="00206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Gulper Eel</a:t>
            </a:r>
          </a:p>
        </p:txBody>
      </p:sp>
      <p:sp>
        <p:nvSpPr>
          <p:cNvPr id="12" name="Rectangle: Rounded Corners 11">
            <a:extLst>
              <a:ext uri="{FF2B5EF4-FFF2-40B4-BE49-F238E27FC236}">
                <a16:creationId xmlns:a16="http://schemas.microsoft.com/office/drawing/2014/main" id="{61E894AD-354E-4307-94A5-4038425D0DB2}"/>
              </a:ext>
            </a:extLst>
          </p:cNvPr>
          <p:cNvSpPr/>
          <p:nvPr/>
        </p:nvSpPr>
        <p:spPr bwMode="auto">
          <a:xfrm>
            <a:off x="6378426" y="5361437"/>
            <a:ext cx="2211901" cy="594745"/>
          </a:xfrm>
          <a:prstGeom prst="roundRect">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Vampire Squid</a:t>
            </a:r>
          </a:p>
        </p:txBody>
      </p:sp>
    </p:spTree>
    <p:extLst>
      <p:ext uri="{BB962C8B-B14F-4D97-AF65-F5344CB8AC3E}">
        <p14:creationId xmlns:p14="http://schemas.microsoft.com/office/powerpoint/2010/main" val="264676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b="1" dirty="0">
                <a:solidFill>
                  <a:srgbClr val="002060"/>
                </a:solidFill>
              </a:rPr>
              <a:t>Exercise: Fill in the blanks</a:t>
            </a:r>
          </a:p>
        </p:txBody>
      </p:sp>
      <p:sp>
        <p:nvSpPr>
          <p:cNvPr id="8" name="Rectangle: Rounded Corners 7">
            <a:extLst>
              <a:ext uri="{FF2B5EF4-FFF2-40B4-BE49-F238E27FC236}">
                <a16:creationId xmlns:a16="http://schemas.microsoft.com/office/drawing/2014/main" id="{3D3F05B8-7555-41DE-9AA0-D85B3B0940AE}"/>
              </a:ext>
            </a:extLst>
          </p:cNvPr>
          <p:cNvSpPr/>
          <p:nvPr/>
        </p:nvSpPr>
        <p:spPr bwMode="auto">
          <a:xfrm>
            <a:off x="2010561" y="5452842"/>
            <a:ext cx="1585519" cy="503340"/>
          </a:xfrm>
          <a:prstGeom prst="roundRect">
            <a:avLst/>
          </a:prstGeom>
          <a:solidFill>
            <a:srgbClr val="E76A03"/>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Angler fish</a:t>
            </a:r>
          </a:p>
        </p:txBody>
      </p:sp>
      <p:sp>
        <p:nvSpPr>
          <p:cNvPr id="10" name="Rectangle: Rounded Corners 9">
            <a:extLst>
              <a:ext uri="{FF2B5EF4-FFF2-40B4-BE49-F238E27FC236}">
                <a16:creationId xmlns:a16="http://schemas.microsoft.com/office/drawing/2014/main" id="{ED33E376-4BCD-4C17-94D3-5533BB6E14E7}"/>
              </a:ext>
            </a:extLst>
          </p:cNvPr>
          <p:cNvSpPr/>
          <p:nvPr/>
        </p:nvSpPr>
        <p:spPr bwMode="auto">
          <a:xfrm>
            <a:off x="4331516" y="5452842"/>
            <a:ext cx="1585519" cy="503340"/>
          </a:xfrm>
          <a:prstGeom prst="roundRect">
            <a:avLst/>
          </a:prstGeom>
          <a:solidFill>
            <a:srgbClr val="7030A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Amphipod</a:t>
            </a:r>
          </a:p>
        </p:txBody>
      </p:sp>
      <p:sp>
        <p:nvSpPr>
          <p:cNvPr id="14" name="TextBox 13">
            <a:extLst>
              <a:ext uri="{FF2B5EF4-FFF2-40B4-BE49-F238E27FC236}">
                <a16:creationId xmlns:a16="http://schemas.microsoft.com/office/drawing/2014/main" id="{0CEC3BDA-EF12-4BA3-99AA-71B40929442F}"/>
              </a:ext>
            </a:extLst>
          </p:cNvPr>
          <p:cNvSpPr txBox="1"/>
          <p:nvPr/>
        </p:nvSpPr>
        <p:spPr>
          <a:xfrm>
            <a:off x="-1" y="2266245"/>
            <a:ext cx="12192000" cy="830997"/>
          </a:xfrm>
          <a:prstGeom prst="rect">
            <a:avLst/>
          </a:prstGeom>
          <a:noFill/>
        </p:spPr>
        <p:txBody>
          <a:bodyPr wrap="square">
            <a:spAutoFit/>
          </a:bodyPr>
          <a:lstStyle/>
          <a:p>
            <a:r>
              <a:rPr lang="en-US" b="0" i="0" dirty="0">
                <a:solidFill>
                  <a:schemeClr val="bg1"/>
                </a:solidFill>
                <a:effectLst/>
                <a:latin typeface="Roboto"/>
              </a:rPr>
              <a:t>Amphipods are crustaceans and scavengers in the bathypelagic zone that hide using a transparent red body. </a:t>
            </a:r>
            <a:endParaRPr lang="en-US" dirty="0"/>
          </a:p>
        </p:txBody>
      </p:sp>
      <p:sp>
        <p:nvSpPr>
          <p:cNvPr id="16" name="TextBox 15">
            <a:extLst>
              <a:ext uri="{FF2B5EF4-FFF2-40B4-BE49-F238E27FC236}">
                <a16:creationId xmlns:a16="http://schemas.microsoft.com/office/drawing/2014/main" id="{EC739A74-A785-4EDE-9728-8BAD52B5BB59}"/>
              </a:ext>
            </a:extLst>
          </p:cNvPr>
          <p:cNvSpPr txBox="1"/>
          <p:nvPr/>
        </p:nvSpPr>
        <p:spPr>
          <a:xfrm>
            <a:off x="-1" y="3559316"/>
            <a:ext cx="12192000" cy="830997"/>
          </a:xfrm>
          <a:prstGeom prst="rect">
            <a:avLst/>
          </a:prstGeom>
          <a:noFill/>
        </p:spPr>
        <p:txBody>
          <a:bodyPr wrap="square">
            <a:spAutoFit/>
          </a:bodyPr>
          <a:lstStyle/>
          <a:p>
            <a:r>
              <a:rPr lang="en-US" b="0" i="0" dirty="0">
                <a:solidFill>
                  <a:schemeClr val="bg1"/>
                </a:solidFill>
                <a:effectLst/>
                <a:latin typeface="Roboto"/>
              </a:rPr>
              <a:t>The anglerfish of the bathypelagic zone is well known for its enormous mouth and a lure that resembles a flashlight on its head. </a:t>
            </a:r>
            <a:endParaRPr lang="en-US" dirty="0"/>
          </a:p>
        </p:txBody>
      </p:sp>
      <p:sp>
        <p:nvSpPr>
          <p:cNvPr id="17" name="Rectangle: Rounded Corners 16">
            <a:extLst>
              <a:ext uri="{FF2B5EF4-FFF2-40B4-BE49-F238E27FC236}">
                <a16:creationId xmlns:a16="http://schemas.microsoft.com/office/drawing/2014/main" id="{51A76F24-8CA5-4381-841E-24500847D5ED}"/>
              </a:ext>
            </a:extLst>
          </p:cNvPr>
          <p:cNvSpPr/>
          <p:nvPr/>
        </p:nvSpPr>
        <p:spPr bwMode="auto">
          <a:xfrm>
            <a:off x="745221" y="3559316"/>
            <a:ext cx="1424731" cy="503340"/>
          </a:xfrm>
          <a:prstGeom prst="roundRect">
            <a:avLst/>
          </a:prstGeom>
          <a:solidFill>
            <a:srgbClr val="E76A03"/>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Arial" charset="0"/>
            </a:endParaRPr>
          </a:p>
        </p:txBody>
      </p:sp>
      <p:sp>
        <p:nvSpPr>
          <p:cNvPr id="18" name="Rectangle: Rounded Corners 17">
            <a:extLst>
              <a:ext uri="{FF2B5EF4-FFF2-40B4-BE49-F238E27FC236}">
                <a16:creationId xmlns:a16="http://schemas.microsoft.com/office/drawing/2014/main" id="{5A56EF61-DF06-4642-9802-C6E79E0CDC1C}"/>
              </a:ext>
            </a:extLst>
          </p:cNvPr>
          <p:cNvSpPr/>
          <p:nvPr/>
        </p:nvSpPr>
        <p:spPr bwMode="auto">
          <a:xfrm>
            <a:off x="180364" y="2266245"/>
            <a:ext cx="1585519" cy="503340"/>
          </a:xfrm>
          <a:prstGeom prst="roundRect">
            <a:avLst/>
          </a:prstGeom>
          <a:solidFill>
            <a:srgbClr val="7030A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bg1"/>
              </a:solidFill>
              <a:effectLst/>
              <a:latin typeface="Arial" charset="0"/>
            </a:endParaRPr>
          </a:p>
        </p:txBody>
      </p:sp>
    </p:spTree>
    <p:extLst>
      <p:ext uri="{BB962C8B-B14F-4D97-AF65-F5344CB8AC3E}">
        <p14:creationId xmlns:p14="http://schemas.microsoft.com/office/powerpoint/2010/main" val="3954150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3" name="Online Media 2" title="Deep Sea Life | Midnight Zone Bioluminescence">
            <a:hlinkClick r:id="" action="ppaction://media"/>
            <a:extLst>
              <a:ext uri="{FF2B5EF4-FFF2-40B4-BE49-F238E27FC236}">
                <a16:creationId xmlns:a16="http://schemas.microsoft.com/office/drawing/2014/main" id="{E2C77226-CC54-4530-BED6-C41D6CBB8189}"/>
              </a:ext>
            </a:extLst>
          </p:cNvPr>
          <p:cNvPicPr>
            <a:picLocks noRot="1" noChangeAspect="1"/>
          </p:cNvPicPr>
          <p:nvPr>
            <a:videoFile r:link="rId1"/>
          </p:nvPr>
        </p:nvPicPr>
        <p:blipFill>
          <a:blip r:embed="rId4"/>
          <a:stretch>
            <a:fillRect/>
          </a:stretch>
        </p:blipFill>
        <p:spPr>
          <a:xfrm>
            <a:off x="0" y="-15240"/>
            <a:ext cx="12276384" cy="6936157"/>
          </a:xfrm>
          <a:prstGeom prst="rect">
            <a:avLst/>
          </a:prstGeom>
        </p:spPr>
      </p:pic>
    </p:spTree>
    <p:extLst>
      <p:ext uri="{BB962C8B-B14F-4D97-AF65-F5344CB8AC3E}">
        <p14:creationId xmlns:p14="http://schemas.microsoft.com/office/powerpoint/2010/main" val="295336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24005"/>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dirty="0">
                <a:solidFill>
                  <a:srgbClr val="002060"/>
                </a:solidFill>
                <a:effectLst/>
                <a:latin typeface="Arial" panose="020B0604020202020204" pitchFamily="34" charset="0"/>
              </a:rPr>
              <a:t>Abyssopelagic Zone</a:t>
            </a:r>
            <a:endParaRPr lang="en-US" b="1" dirty="0">
              <a:solidFill>
                <a:srgbClr val="002060"/>
              </a:solidFill>
            </a:endParaRPr>
          </a:p>
        </p:txBody>
      </p:sp>
      <p:sp>
        <p:nvSpPr>
          <p:cNvPr id="5" name="TextBox 4">
            <a:extLst>
              <a:ext uri="{FF2B5EF4-FFF2-40B4-BE49-F238E27FC236}">
                <a16:creationId xmlns:a16="http://schemas.microsoft.com/office/drawing/2014/main" id="{CB768E87-78C6-429C-BCBA-6DC3DFB3A3EC}"/>
              </a:ext>
            </a:extLst>
          </p:cNvPr>
          <p:cNvSpPr txBox="1"/>
          <p:nvPr/>
        </p:nvSpPr>
        <p:spPr>
          <a:xfrm>
            <a:off x="302866" y="1432516"/>
            <a:ext cx="4862818" cy="4801314"/>
          </a:xfrm>
          <a:prstGeom prst="rect">
            <a:avLst/>
          </a:prstGeom>
          <a:noFill/>
        </p:spPr>
        <p:txBody>
          <a:bodyPr wrap="square">
            <a:spAutoFit/>
          </a:bodyPr>
          <a:lstStyle/>
          <a:p>
            <a:r>
              <a:rPr lang="en-US" sz="1800" b="1" dirty="0">
                <a:solidFill>
                  <a:schemeClr val="bg1"/>
                </a:solidFill>
                <a:effectLst/>
                <a:latin typeface="Arial" panose="020B0604020202020204" pitchFamily="34" charset="0"/>
              </a:rPr>
              <a:t>Abyssopelagic Zone</a:t>
            </a:r>
            <a:r>
              <a:rPr lang="en-US" sz="1800" b="0" i="0" dirty="0">
                <a:solidFill>
                  <a:schemeClr val="bg1"/>
                </a:solidFill>
                <a:effectLst/>
                <a:latin typeface="Arial" panose="020B0604020202020204" pitchFamily="34" charset="0"/>
              </a:rPr>
              <a:t> - The next layer is called the abyssopelagic zone, also known as the abyssal zone or simply as the abyss. It extends from 4,000 meters (13,124 feet) to 6,000 meters (19,686 feet). </a:t>
            </a:r>
          </a:p>
          <a:p>
            <a:endParaRPr lang="en-US" sz="1800" dirty="0">
              <a:solidFill>
                <a:schemeClr val="bg1"/>
              </a:solidFill>
            </a:endParaRPr>
          </a:p>
          <a:p>
            <a:r>
              <a:rPr lang="en-US" sz="1800" b="0" i="0" dirty="0">
                <a:solidFill>
                  <a:schemeClr val="bg1"/>
                </a:solidFill>
                <a:effectLst/>
                <a:latin typeface="Arial" panose="020B0604020202020204" pitchFamily="34" charset="0"/>
              </a:rPr>
              <a:t>The name comes from a Greek word meaning "no bottom". The water temperature is near freezing, and there is no light at all. Very few creatures can be found at these crushing depths. Most of these are invertebrates such as basket stars and tiny squids. </a:t>
            </a:r>
          </a:p>
          <a:p>
            <a:endParaRPr lang="en-US" sz="1800" dirty="0">
              <a:solidFill>
                <a:schemeClr val="bg1"/>
              </a:solidFill>
            </a:endParaRPr>
          </a:p>
          <a:p>
            <a:r>
              <a:rPr lang="en-US" sz="1800" b="0" i="0" dirty="0">
                <a:solidFill>
                  <a:schemeClr val="bg1"/>
                </a:solidFill>
                <a:effectLst/>
                <a:latin typeface="Arial" panose="020B0604020202020204" pitchFamily="34" charset="0"/>
              </a:rPr>
              <a:t>Three-quarters of the ocean floor lies within this zone. The deepest fish ever discovered was found in the Puerto Rico Trench at a depth of 27,460 feet (8,372 meters).</a:t>
            </a:r>
            <a:endParaRPr lang="en-US" sz="1800" dirty="0">
              <a:solidFill>
                <a:schemeClr val="bg1"/>
              </a:solidFill>
            </a:endParaRPr>
          </a:p>
        </p:txBody>
      </p:sp>
      <p:pic>
        <p:nvPicPr>
          <p:cNvPr id="4" name="Picture 3">
            <a:extLst>
              <a:ext uri="{FF2B5EF4-FFF2-40B4-BE49-F238E27FC236}">
                <a16:creationId xmlns:a16="http://schemas.microsoft.com/office/drawing/2014/main" id="{26F431A6-23F9-41B9-98C0-1741C222BBC9}"/>
              </a:ext>
            </a:extLst>
          </p:cNvPr>
          <p:cNvPicPr>
            <a:picLocks noChangeAspect="1"/>
          </p:cNvPicPr>
          <p:nvPr/>
        </p:nvPicPr>
        <p:blipFill>
          <a:blip r:embed="rId3"/>
          <a:stretch>
            <a:fillRect/>
          </a:stretch>
        </p:blipFill>
        <p:spPr>
          <a:xfrm>
            <a:off x="5819032" y="1915992"/>
            <a:ext cx="6070102" cy="4447057"/>
          </a:xfrm>
          <a:prstGeom prst="rect">
            <a:avLst/>
          </a:prstGeom>
        </p:spPr>
      </p:pic>
    </p:spTree>
    <p:extLst>
      <p:ext uri="{BB962C8B-B14F-4D97-AF65-F5344CB8AC3E}">
        <p14:creationId xmlns:p14="http://schemas.microsoft.com/office/powerpoint/2010/main" val="173689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1000"/>
                                        <p:tgtEl>
                                          <p:spTgt spid="5">
                                            <p:txEl>
                                              <p:pRg st="4" end="4"/>
                                            </p:txEl>
                                          </p:spTgt>
                                        </p:tgtEl>
                                      </p:cBhvr>
                                    </p:animEffect>
                                    <p:anim calcmode="lin" valueType="num">
                                      <p:cBhvr>
                                        <p:cTn id="2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1968520" y="79793"/>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i="0" dirty="0">
                <a:solidFill>
                  <a:srgbClr val="002060"/>
                </a:solidFill>
                <a:effectLst/>
                <a:latin typeface="Arial" panose="020B0604020202020204" pitchFamily="34" charset="0"/>
              </a:rPr>
              <a:t>Hadalpelagic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5" name="TextBox 4">
            <a:extLst>
              <a:ext uri="{FF2B5EF4-FFF2-40B4-BE49-F238E27FC236}">
                <a16:creationId xmlns:a16="http://schemas.microsoft.com/office/drawing/2014/main" id="{CB768E87-78C6-429C-BCBA-6DC3DFB3A3EC}"/>
              </a:ext>
            </a:extLst>
          </p:cNvPr>
          <p:cNvSpPr txBox="1"/>
          <p:nvPr/>
        </p:nvSpPr>
        <p:spPr>
          <a:xfrm>
            <a:off x="398478" y="1485068"/>
            <a:ext cx="4862818" cy="7201972"/>
          </a:xfrm>
          <a:prstGeom prst="rect">
            <a:avLst/>
          </a:prstGeom>
          <a:noFill/>
        </p:spPr>
        <p:txBody>
          <a:bodyPr wrap="square">
            <a:spAutoFit/>
          </a:bodyPr>
          <a:lstStyle/>
          <a:p>
            <a:pPr algn="l"/>
            <a:r>
              <a:rPr lang="en-US" sz="1800" b="1" i="0" dirty="0">
                <a:solidFill>
                  <a:schemeClr val="bg1"/>
                </a:solidFill>
                <a:effectLst/>
                <a:latin typeface="Arial" panose="020B0604020202020204" pitchFamily="34" charset="0"/>
              </a:rPr>
              <a:t>Hadalpelagic Zone</a:t>
            </a:r>
            <a:r>
              <a:rPr lang="en-US" sz="1800" b="0" i="0" dirty="0">
                <a:solidFill>
                  <a:schemeClr val="bg1"/>
                </a:solidFill>
                <a:effectLst/>
                <a:latin typeface="Arial" panose="020B0604020202020204" pitchFamily="34" charset="0"/>
              </a:rPr>
              <a:t> - Beyond the abyssopelagic zone lies the forbidding hadalpelagic zone. This layer extends from 6,000 meters (19,686 feet) to the bottom of the deepest parts of the ocean. </a:t>
            </a:r>
          </a:p>
          <a:p>
            <a:pPr algn="l"/>
            <a:endParaRPr lang="en-US" sz="1800" dirty="0">
              <a:solidFill>
                <a:schemeClr val="bg1"/>
              </a:solidFill>
            </a:endParaRPr>
          </a:p>
          <a:p>
            <a:pPr algn="l"/>
            <a:r>
              <a:rPr lang="en-US" sz="1800" b="0" i="0" dirty="0">
                <a:solidFill>
                  <a:schemeClr val="bg1"/>
                </a:solidFill>
                <a:effectLst/>
                <a:latin typeface="Arial" panose="020B0604020202020204" pitchFamily="34" charset="0"/>
              </a:rPr>
              <a:t>These areas are mostly found in deep water trenches and canyons. The deepest point in the ocean is in the Mariana Trench off the coast of Japan at 35,797 feet (10,911 meters). The temperature of the water is just above freezing, and the pressure is an incredible eight tons per square inch. </a:t>
            </a:r>
          </a:p>
          <a:p>
            <a:pPr algn="l"/>
            <a:endParaRPr lang="en-US" sz="1800" dirty="0">
              <a:solidFill>
                <a:schemeClr val="bg1"/>
              </a:solidFill>
            </a:endParaRPr>
          </a:p>
          <a:p>
            <a:pPr algn="l"/>
            <a:r>
              <a:rPr lang="en-US" sz="1800" b="0" i="0" dirty="0">
                <a:solidFill>
                  <a:schemeClr val="bg1"/>
                </a:solidFill>
                <a:effectLst/>
                <a:latin typeface="Arial" panose="020B0604020202020204" pitchFamily="34" charset="0"/>
              </a:rPr>
              <a:t>That is approximately the weight of 48 Boeing 747 jets. Despite the pressure and temperature, life can still be found here. Invertebrates such as starfish and tube worms can thrive at these depths.</a:t>
            </a:r>
          </a:p>
          <a:p>
            <a:pPr algn="l"/>
            <a:br>
              <a:rPr lang="en-US" b="1" i="0" dirty="0">
                <a:solidFill>
                  <a:srgbClr val="FFFFFF"/>
                </a:solidFill>
                <a:effectLst/>
                <a:latin typeface="Arial" panose="020B0604020202020204" pitchFamily="34" charset="0"/>
              </a:rPr>
            </a:br>
            <a:endParaRPr lang="en-US" b="1" i="0" dirty="0">
              <a:solidFill>
                <a:srgbClr val="FFFFFF"/>
              </a:solidFill>
              <a:effectLst/>
              <a:latin typeface="Arial" panose="020B0604020202020204" pitchFamily="34" charset="0"/>
            </a:endParaRPr>
          </a:p>
          <a:p>
            <a:pPr algn="l"/>
            <a:r>
              <a:rPr lang="en-US" b="0" i="0" dirty="0">
                <a:solidFill>
                  <a:srgbClr val="FFFFFF"/>
                </a:solidFill>
                <a:effectLst/>
                <a:latin typeface="Arial" panose="020B0604020202020204" pitchFamily="34" charset="0"/>
              </a:rPr>
              <a:t>'</a:t>
            </a:r>
            <a:r>
              <a:rPr lang="en-US" b="0" i="0" dirty="0">
                <a:solidFill>
                  <a:srgbClr val="00FF00"/>
                </a:solidFill>
                <a:effectLst/>
                <a:latin typeface="Arial" panose="020B0604020202020204" pitchFamily="34" charset="0"/>
              </a:rPr>
              <a:t> </a:t>
            </a:r>
          </a:p>
          <a:p>
            <a:br>
              <a:rPr lang="en-US" dirty="0"/>
            </a:br>
            <a:endParaRPr lang="en-US" dirty="0">
              <a:solidFill>
                <a:schemeClr val="bg1"/>
              </a:solidFill>
            </a:endParaRPr>
          </a:p>
        </p:txBody>
      </p:sp>
      <p:pic>
        <p:nvPicPr>
          <p:cNvPr id="6" name="Picture 5">
            <a:extLst>
              <a:ext uri="{FF2B5EF4-FFF2-40B4-BE49-F238E27FC236}">
                <a16:creationId xmlns:a16="http://schemas.microsoft.com/office/drawing/2014/main" id="{ABB5F37F-D963-4EE9-A9AC-9E5675C9466F}"/>
              </a:ext>
            </a:extLst>
          </p:cNvPr>
          <p:cNvPicPr>
            <a:picLocks noChangeAspect="1"/>
          </p:cNvPicPr>
          <p:nvPr/>
        </p:nvPicPr>
        <p:blipFill>
          <a:blip r:embed="rId3"/>
          <a:stretch>
            <a:fillRect/>
          </a:stretch>
        </p:blipFill>
        <p:spPr>
          <a:xfrm>
            <a:off x="5898047" y="1915992"/>
            <a:ext cx="5866114" cy="4441971"/>
          </a:xfrm>
          <a:prstGeom prst="rect">
            <a:avLst/>
          </a:prstGeom>
        </p:spPr>
      </p:pic>
    </p:spTree>
    <p:extLst>
      <p:ext uri="{BB962C8B-B14F-4D97-AF65-F5344CB8AC3E}">
        <p14:creationId xmlns:p14="http://schemas.microsoft.com/office/powerpoint/2010/main" val="224415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1000"/>
                                        <p:tgtEl>
                                          <p:spTgt spid="5">
                                            <p:txEl>
                                              <p:pRg st="4" end="4"/>
                                            </p:txEl>
                                          </p:spTgt>
                                        </p:tgtEl>
                                      </p:cBhvr>
                                    </p:animEffect>
                                    <p:anim calcmode="lin" valueType="num">
                                      <p:cBhvr>
                                        <p:cTn id="2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95558"/>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i="0" dirty="0">
                <a:solidFill>
                  <a:srgbClr val="002060"/>
                </a:solidFill>
                <a:effectLst/>
                <a:latin typeface="Arial" panose="020B0604020202020204" pitchFamily="34" charset="0"/>
              </a:rPr>
              <a:t>Hadalpelagic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5" name="TextBox 4">
            <a:extLst>
              <a:ext uri="{FF2B5EF4-FFF2-40B4-BE49-F238E27FC236}">
                <a16:creationId xmlns:a16="http://schemas.microsoft.com/office/drawing/2014/main" id="{CB768E87-78C6-429C-BCBA-6DC3DFB3A3EC}"/>
              </a:ext>
            </a:extLst>
          </p:cNvPr>
          <p:cNvSpPr txBox="1"/>
          <p:nvPr/>
        </p:nvSpPr>
        <p:spPr>
          <a:xfrm>
            <a:off x="256539" y="1419402"/>
            <a:ext cx="4862818" cy="5262979"/>
          </a:xfrm>
          <a:prstGeom prst="rect">
            <a:avLst/>
          </a:prstGeom>
          <a:noFill/>
        </p:spPr>
        <p:txBody>
          <a:bodyPr wrap="square">
            <a:spAutoFit/>
          </a:bodyPr>
          <a:lstStyle/>
          <a:p>
            <a:pPr marL="342900" indent="-342900" algn="l">
              <a:buFont typeface="Arial" panose="020B0604020202020204" pitchFamily="34" charset="0"/>
              <a:buChar char="•"/>
            </a:pPr>
            <a:r>
              <a:rPr lang="en-US" b="0" i="0" dirty="0">
                <a:solidFill>
                  <a:schemeClr val="bg1"/>
                </a:solidFill>
                <a:effectLst/>
                <a:latin typeface="Lato"/>
              </a:rPr>
              <a:t>Snailfish are the most dominant family of fish found in the Hadal Zone. </a:t>
            </a:r>
          </a:p>
          <a:p>
            <a:pPr marL="342900" indent="-342900" algn="l">
              <a:buFont typeface="Arial" panose="020B0604020202020204" pitchFamily="34" charset="0"/>
              <a:buChar char="•"/>
            </a:pPr>
            <a:endParaRPr lang="en-US" dirty="0">
              <a:solidFill>
                <a:schemeClr val="bg1"/>
              </a:solidFill>
              <a:latin typeface="Lato"/>
            </a:endParaRPr>
          </a:p>
          <a:p>
            <a:pPr marL="342900" indent="-342900" algn="l">
              <a:buFont typeface="Arial" panose="020B0604020202020204" pitchFamily="34" charset="0"/>
              <a:buChar char="•"/>
            </a:pPr>
            <a:r>
              <a:rPr lang="en-US" b="0" i="0" dirty="0">
                <a:solidFill>
                  <a:schemeClr val="bg1"/>
                </a:solidFill>
                <a:effectLst/>
                <a:latin typeface="Lato"/>
              </a:rPr>
              <a:t>These Hadal Zone animals are currently the deepest living fish ever recorded, living at a depth of 26,831 feet below the surface. </a:t>
            </a:r>
          </a:p>
          <a:p>
            <a:pPr marL="342900" indent="-342900" algn="l">
              <a:buFont typeface="Arial" panose="020B0604020202020204" pitchFamily="34" charset="0"/>
              <a:buChar char="•"/>
            </a:pPr>
            <a:endParaRPr lang="en-US" dirty="0">
              <a:solidFill>
                <a:schemeClr val="bg1"/>
              </a:solidFill>
              <a:latin typeface="Lato"/>
            </a:endParaRPr>
          </a:p>
          <a:p>
            <a:pPr marL="342900" indent="-342900" algn="l">
              <a:buFont typeface="Arial" panose="020B0604020202020204" pitchFamily="34" charset="0"/>
              <a:buChar char="•"/>
            </a:pPr>
            <a:r>
              <a:rPr lang="en-US" b="0" i="0" dirty="0">
                <a:solidFill>
                  <a:schemeClr val="bg1"/>
                </a:solidFill>
                <a:effectLst/>
                <a:latin typeface="Lato"/>
              </a:rPr>
              <a:t>These gelatinous fish are translucent, so much so that you can see all their inner organs.</a:t>
            </a:r>
            <a:endParaRPr lang="en-US" dirty="0">
              <a:solidFill>
                <a:schemeClr val="bg1"/>
              </a:solidFill>
            </a:endParaRPr>
          </a:p>
        </p:txBody>
      </p:sp>
      <p:pic>
        <p:nvPicPr>
          <p:cNvPr id="4" name="Picture 3">
            <a:extLst>
              <a:ext uri="{FF2B5EF4-FFF2-40B4-BE49-F238E27FC236}">
                <a16:creationId xmlns:a16="http://schemas.microsoft.com/office/drawing/2014/main" id="{F803BFFF-C0D2-482C-B220-4985ABA496D2}"/>
              </a:ext>
            </a:extLst>
          </p:cNvPr>
          <p:cNvPicPr>
            <a:picLocks noChangeAspect="1"/>
          </p:cNvPicPr>
          <p:nvPr/>
        </p:nvPicPr>
        <p:blipFill>
          <a:blip r:embed="rId3"/>
          <a:stretch>
            <a:fillRect/>
          </a:stretch>
        </p:blipFill>
        <p:spPr>
          <a:xfrm>
            <a:off x="5265683" y="1419402"/>
            <a:ext cx="6441154" cy="5286704"/>
          </a:xfrm>
          <a:prstGeom prst="rect">
            <a:avLst/>
          </a:prstGeom>
        </p:spPr>
      </p:pic>
    </p:spTree>
    <p:extLst>
      <p:ext uri="{BB962C8B-B14F-4D97-AF65-F5344CB8AC3E}">
        <p14:creationId xmlns:p14="http://schemas.microsoft.com/office/powerpoint/2010/main" val="184527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1000"/>
                                        <p:tgtEl>
                                          <p:spTgt spid="5">
                                            <p:txEl>
                                              <p:pRg st="4" end="4"/>
                                            </p:txEl>
                                          </p:spTgt>
                                        </p:tgtEl>
                                      </p:cBhvr>
                                    </p:animEffect>
                                    <p:anim calcmode="lin" valueType="num">
                                      <p:cBhvr>
                                        <p:cTn id="2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i="0" dirty="0">
                <a:solidFill>
                  <a:srgbClr val="002060"/>
                </a:solidFill>
                <a:effectLst/>
                <a:latin typeface="Arial" panose="020B0604020202020204" pitchFamily="34" charset="0"/>
              </a:rPr>
              <a:t>Hadalpelagic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5" name="TextBox 4">
            <a:extLst>
              <a:ext uri="{FF2B5EF4-FFF2-40B4-BE49-F238E27FC236}">
                <a16:creationId xmlns:a16="http://schemas.microsoft.com/office/drawing/2014/main" id="{CB768E87-78C6-429C-BCBA-6DC3DFB3A3EC}"/>
              </a:ext>
            </a:extLst>
          </p:cNvPr>
          <p:cNvSpPr txBox="1"/>
          <p:nvPr/>
        </p:nvSpPr>
        <p:spPr>
          <a:xfrm>
            <a:off x="427839" y="1915992"/>
            <a:ext cx="4862818" cy="1938992"/>
          </a:xfrm>
          <a:prstGeom prst="rect">
            <a:avLst/>
          </a:prstGeom>
          <a:noFill/>
        </p:spPr>
        <p:txBody>
          <a:bodyPr wrap="square">
            <a:spAutoFit/>
          </a:bodyPr>
          <a:lstStyle/>
          <a:p>
            <a:pPr algn="l"/>
            <a:br>
              <a:rPr lang="en-US" b="1" i="0" dirty="0">
                <a:solidFill>
                  <a:srgbClr val="FFFFFF"/>
                </a:solidFill>
                <a:effectLst/>
                <a:latin typeface="Arial" panose="020B0604020202020204" pitchFamily="34" charset="0"/>
              </a:rPr>
            </a:br>
            <a:endParaRPr lang="en-US" b="1" i="0" dirty="0">
              <a:solidFill>
                <a:srgbClr val="FFFFFF"/>
              </a:solidFill>
              <a:effectLst/>
              <a:latin typeface="Arial" panose="020B0604020202020204" pitchFamily="34" charset="0"/>
            </a:endParaRPr>
          </a:p>
          <a:p>
            <a:pPr algn="l"/>
            <a:r>
              <a:rPr lang="en-US" b="0" i="0" dirty="0">
                <a:solidFill>
                  <a:srgbClr val="FFFFFF"/>
                </a:solidFill>
                <a:effectLst/>
                <a:latin typeface="Arial" panose="020B0604020202020204" pitchFamily="34" charset="0"/>
              </a:rPr>
              <a:t>'</a:t>
            </a:r>
            <a:r>
              <a:rPr lang="en-US" b="0" i="0" dirty="0">
                <a:solidFill>
                  <a:srgbClr val="00FF00"/>
                </a:solidFill>
                <a:effectLst/>
                <a:latin typeface="Arial" panose="020B0604020202020204" pitchFamily="34" charset="0"/>
              </a:rPr>
              <a:t> </a:t>
            </a:r>
          </a:p>
          <a:p>
            <a:br>
              <a:rPr lang="en-US" dirty="0"/>
            </a:br>
            <a:endParaRPr lang="en-US" dirty="0">
              <a:solidFill>
                <a:schemeClr val="bg1"/>
              </a:solidFill>
            </a:endParaRPr>
          </a:p>
        </p:txBody>
      </p:sp>
      <p:sp>
        <p:nvSpPr>
          <p:cNvPr id="6" name="TextBox 5">
            <a:extLst>
              <a:ext uri="{FF2B5EF4-FFF2-40B4-BE49-F238E27FC236}">
                <a16:creationId xmlns:a16="http://schemas.microsoft.com/office/drawing/2014/main" id="{B010361F-A4C4-48C7-B20C-B19694317D15}"/>
              </a:ext>
            </a:extLst>
          </p:cNvPr>
          <p:cNvSpPr txBox="1"/>
          <p:nvPr/>
        </p:nvSpPr>
        <p:spPr>
          <a:xfrm>
            <a:off x="-40547" y="2516156"/>
            <a:ext cx="6136546" cy="3046988"/>
          </a:xfrm>
          <a:prstGeom prst="rect">
            <a:avLst/>
          </a:prstGeom>
          <a:noFill/>
        </p:spPr>
        <p:txBody>
          <a:bodyPr wrap="square">
            <a:spAutoFit/>
          </a:bodyPr>
          <a:lstStyle/>
          <a:p>
            <a:pPr marL="342900" indent="-342900">
              <a:buFont typeface="Arial" panose="020B0604020202020204" pitchFamily="34" charset="0"/>
              <a:buChar char="•"/>
            </a:pPr>
            <a:r>
              <a:rPr lang="en-US" b="0" i="0" dirty="0">
                <a:solidFill>
                  <a:schemeClr val="bg1"/>
                </a:solidFill>
                <a:effectLst/>
                <a:latin typeface="Lato"/>
              </a:rPr>
              <a:t>Cusk-Eels are eel-like fish species that have been found as deep as 27,460 feet below the surface of the ocean. </a:t>
            </a:r>
          </a:p>
          <a:p>
            <a:endParaRPr lang="en-US" dirty="0">
              <a:solidFill>
                <a:schemeClr val="bg1"/>
              </a:solidFill>
              <a:latin typeface="Lato"/>
            </a:endParaRPr>
          </a:p>
          <a:p>
            <a:pPr marL="342900" indent="-342900">
              <a:buFont typeface="Arial" panose="020B0604020202020204" pitchFamily="34" charset="0"/>
              <a:buChar char="•"/>
            </a:pPr>
            <a:r>
              <a:rPr lang="en-US" b="0" i="0" dirty="0">
                <a:solidFill>
                  <a:schemeClr val="bg1"/>
                </a:solidFill>
                <a:effectLst/>
                <a:latin typeface="Lato"/>
              </a:rPr>
              <a:t>While they might look like </a:t>
            </a:r>
            <a:r>
              <a:rPr lang="en-US" b="0" i="0" u="none" strike="noStrike" dirty="0">
                <a:solidFill>
                  <a:schemeClr val="bg1"/>
                </a:solidFill>
                <a:effectLst/>
                <a:latin typeface="Lato"/>
              </a:rPr>
              <a:t>eels</a:t>
            </a:r>
            <a:r>
              <a:rPr lang="en-US" b="0" i="0" dirty="0">
                <a:solidFill>
                  <a:schemeClr val="bg1"/>
                </a:solidFill>
                <a:effectLst/>
                <a:latin typeface="Lato"/>
              </a:rPr>
              <a:t> and have "eel" in their name, they're not members of the eel family. Instead, they're fish that are closely related to tuna,</a:t>
            </a:r>
            <a:endParaRPr lang="en-US" dirty="0">
              <a:solidFill>
                <a:schemeClr val="bg1"/>
              </a:solidFill>
            </a:endParaRPr>
          </a:p>
        </p:txBody>
      </p:sp>
      <p:pic>
        <p:nvPicPr>
          <p:cNvPr id="7" name="Picture 6">
            <a:extLst>
              <a:ext uri="{FF2B5EF4-FFF2-40B4-BE49-F238E27FC236}">
                <a16:creationId xmlns:a16="http://schemas.microsoft.com/office/drawing/2014/main" id="{E30476E1-AE70-44A9-B718-BD2787414919}"/>
              </a:ext>
            </a:extLst>
          </p:cNvPr>
          <p:cNvPicPr>
            <a:picLocks noChangeAspect="1"/>
          </p:cNvPicPr>
          <p:nvPr/>
        </p:nvPicPr>
        <p:blipFill>
          <a:blip r:embed="rId3"/>
          <a:stretch>
            <a:fillRect/>
          </a:stretch>
        </p:blipFill>
        <p:spPr>
          <a:xfrm>
            <a:off x="6420110" y="2516156"/>
            <a:ext cx="5344051" cy="3165180"/>
          </a:xfrm>
          <a:prstGeom prst="rect">
            <a:avLst/>
          </a:prstGeom>
        </p:spPr>
      </p:pic>
    </p:spTree>
    <p:extLst>
      <p:ext uri="{BB962C8B-B14F-4D97-AF65-F5344CB8AC3E}">
        <p14:creationId xmlns:p14="http://schemas.microsoft.com/office/powerpoint/2010/main" val="312540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i="0" dirty="0">
                <a:solidFill>
                  <a:srgbClr val="002060"/>
                </a:solidFill>
                <a:effectLst/>
                <a:latin typeface="Arial" panose="020B0604020202020204" pitchFamily="34" charset="0"/>
              </a:rPr>
              <a:t>Hadalpelagic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5" name="TextBox 4">
            <a:extLst>
              <a:ext uri="{FF2B5EF4-FFF2-40B4-BE49-F238E27FC236}">
                <a16:creationId xmlns:a16="http://schemas.microsoft.com/office/drawing/2014/main" id="{CB768E87-78C6-429C-BCBA-6DC3DFB3A3EC}"/>
              </a:ext>
            </a:extLst>
          </p:cNvPr>
          <p:cNvSpPr txBox="1"/>
          <p:nvPr/>
        </p:nvSpPr>
        <p:spPr>
          <a:xfrm>
            <a:off x="427839" y="1915992"/>
            <a:ext cx="4862818" cy="1938992"/>
          </a:xfrm>
          <a:prstGeom prst="rect">
            <a:avLst/>
          </a:prstGeom>
          <a:noFill/>
        </p:spPr>
        <p:txBody>
          <a:bodyPr wrap="square">
            <a:spAutoFit/>
          </a:bodyPr>
          <a:lstStyle/>
          <a:p>
            <a:pPr algn="l"/>
            <a:br>
              <a:rPr lang="en-US" b="1" i="0" dirty="0">
                <a:solidFill>
                  <a:srgbClr val="FFFFFF"/>
                </a:solidFill>
                <a:effectLst/>
                <a:latin typeface="Arial" panose="020B0604020202020204" pitchFamily="34" charset="0"/>
              </a:rPr>
            </a:br>
            <a:endParaRPr lang="en-US" b="1" i="0" dirty="0">
              <a:solidFill>
                <a:srgbClr val="FFFFFF"/>
              </a:solidFill>
              <a:effectLst/>
              <a:latin typeface="Arial" panose="020B0604020202020204" pitchFamily="34" charset="0"/>
            </a:endParaRPr>
          </a:p>
          <a:p>
            <a:pPr algn="l"/>
            <a:r>
              <a:rPr lang="en-US" b="0" i="0" dirty="0">
                <a:solidFill>
                  <a:srgbClr val="FFFFFF"/>
                </a:solidFill>
                <a:effectLst/>
                <a:latin typeface="Arial" panose="020B0604020202020204" pitchFamily="34" charset="0"/>
              </a:rPr>
              <a:t>'</a:t>
            </a:r>
            <a:r>
              <a:rPr lang="en-US" b="0" i="0" dirty="0">
                <a:solidFill>
                  <a:srgbClr val="00FF00"/>
                </a:solidFill>
                <a:effectLst/>
                <a:latin typeface="Arial" panose="020B0604020202020204" pitchFamily="34" charset="0"/>
              </a:rPr>
              <a:t> </a:t>
            </a:r>
          </a:p>
          <a:p>
            <a:br>
              <a:rPr lang="en-US" dirty="0"/>
            </a:br>
            <a:endParaRPr lang="en-US" dirty="0">
              <a:solidFill>
                <a:schemeClr val="bg1"/>
              </a:solidFill>
            </a:endParaRPr>
          </a:p>
        </p:txBody>
      </p:sp>
      <p:sp>
        <p:nvSpPr>
          <p:cNvPr id="6" name="TextBox 5">
            <a:extLst>
              <a:ext uri="{FF2B5EF4-FFF2-40B4-BE49-F238E27FC236}">
                <a16:creationId xmlns:a16="http://schemas.microsoft.com/office/drawing/2014/main" id="{037538C1-B8BE-43F4-9920-B2CADE4B11D8}"/>
              </a:ext>
            </a:extLst>
          </p:cNvPr>
          <p:cNvSpPr txBox="1"/>
          <p:nvPr/>
        </p:nvSpPr>
        <p:spPr>
          <a:xfrm>
            <a:off x="427839" y="2700822"/>
            <a:ext cx="6136546" cy="2677656"/>
          </a:xfrm>
          <a:prstGeom prst="rect">
            <a:avLst/>
          </a:prstGeom>
          <a:noFill/>
        </p:spPr>
        <p:txBody>
          <a:bodyPr wrap="square">
            <a:spAutoFit/>
          </a:bodyPr>
          <a:lstStyle/>
          <a:p>
            <a:r>
              <a:rPr lang="en-US" b="0" i="0" dirty="0">
                <a:solidFill>
                  <a:schemeClr val="bg1"/>
                </a:solidFill>
                <a:effectLst/>
                <a:latin typeface="Lato"/>
              </a:rPr>
              <a:t>What's interesting about these Cusk eel is that they can be found in zones ranging from the shallow epipelagic zone all the way down to the hadalpelagic zone. </a:t>
            </a:r>
          </a:p>
          <a:p>
            <a:endParaRPr lang="en-US" dirty="0">
              <a:solidFill>
                <a:schemeClr val="bg1"/>
              </a:solidFill>
              <a:latin typeface="Lato"/>
            </a:endParaRPr>
          </a:p>
          <a:p>
            <a:r>
              <a:rPr lang="en-US" b="0" i="0" dirty="0">
                <a:solidFill>
                  <a:schemeClr val="bg1"/>
                </a:solidFill>
                <a:effectLst/>
                <a:latin typeface="Lato"/>
              </a:rPr>
              <a:t>This indicates that it's able to survive in several temperatures and pressures.</a:t>
            </a:r>
            <a:endParaRPr lang="en-US" dirty="0">
              <a:solidFill>
                <a:schemeClr val="bg1"/>
              </a:solidFill>
            </a:endParaRPr>
          </a:p>
        </p:txBody>
      </p:sp>
      <p:pic>
        <p:nvPicPr>
          <p:cNvPr id="9" name="Picture 8">
            <a:extLst>
              <a:ext uri="{FF2B5EF4-FFF2-40B4-BE49-F238E27FC236}">
                <a16:creationId xmlns:a16="http://schemas.microsoft.com/office/drawing/2014/main" id="{A1316CB9-C2F3-4C81-9BAD-5D0ED403F16D}"/>
              </a:ext>
            </a:extLst>
          </p:cNvPr>
          <p:cNvPicPr>
            <a:picLocks noChangeAspect="1"/>
          </p:cNvPicPr>
          <p:nvPr/>
        </p:nvPicPr>
        <p:blipFill>
          <a:blip r:embed="rId3"/>
          <a:stretch>
            <a:fillRect/>
          </a:stretch>
        </p:blipFill>
        <p:spPr>
          <a:xfrm>
            <a:off x="6564385" y="2212858"/>
            <a:ext cx="5513863" cy="3919493"/>
          </a:xfrm>
          <a:prstGeom prst="rect">
            <a:avLst/>
          </a:prstGeom>
        </p:spPr>
      </p:pic>
    </p:spTree>
    <p:extLst>
      <p:ext uri="{BB962C8B-B14F-4D97-AF65-F5344CB8AC3E}">
        <p14:creationId xmlns:p14="http://schemas.microsoft.com/office/powerpoint/2010/main" val="207806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i="0" dirty="0">
                <a:solidFill>
                  <a:srgbClr val="002060"/>
                </a:solidFill>
                <a:effectLst/>
                <a:latin typeface="Arial" panose="020B0604020202020204" pitchFamily="34" charset="0"/>
              </a:rPr>
              <a:t>Hadalpelagic Zone</a:t>
            </a:r>
            <a:r>
              <a:rPr lang="en-US" sz="2400" b="0" i="0" dirty="0">
                <a:solidFill>
                  <a:srgbClr val="002060"/>
                </a:solidFill>
                <a:effectLst/>
                <a:latin typeface="Arial" panose="020B0604020202020204" pitchFamily="34" charset="0"/>
              </a:rPr>
              <a:t> </a:t>
            </a:r>
            <a:endParaRPr lang="en-US" b="1" dirty="0">
              <a:solidFill>
                <a:srgbClr val="002060"/>
              </a:solidFill>
            </a:endParaRPr>
          </a:p>
        </p:txBody>
      </p:sp>
      <p:sp>
        <p:nvSpPr>
          <p:cNvPr id="5" name="TextBox 4">
            <a:extLst>
              <a:ext uri="{FF2B5EF4-FFF2-40B4-BE49-F238E27FC236}">
                <a16:creationId xmlns:a16="http://schemas.microsoft.com/office/drawing/2014/main" id="{CB768E87-78C6-429C-BCBA-6DC3DFB3A3EC}"/>
              </a:ext>
            </a:extLst>
          </p:cNvPr>
          <p:cNvSpPr txBox="1"/>
          <p:nvPr/>
        </p:nvSpPr>
        <p:spPr>
          <a:xfrm>
            <a:off x="427839" y="1915992"/>
            <a:ext cx="4862818" cy="1938992"/>
          </a:xfrm>
          <a:prstGeom prst="rect">
            <a:avLst/>
          </a:prstGeom>
          <a:noFill/>
        </p:spPr>
        <p:txBody>
          <a:bodyPr wrap="square">
            <a:spAutoFit/>
          </a:bodyPr>
          <a:lstStyle/>
          <a:p>
            <a:pPr algn="l"/>
            <a:br>
              <a:rPr lang="en-US" b="1" i="0" dirty="0">
                <a:solidFill>
                  <a:srgbClr val="FFFFFF"/>
                </a:solidFill>
                <a:effectLst/>
                <a:latin typeface="Arial" panose="020B0604020202020204" pitchFamily="34" charset="0"/>
              </a:rPr>
            </a:br>
            <a:endParaRPr lang="en-US" b="1" i="0" dirty="0">
              <a:solidFill>
                <a:srgbClr val="FFFFFF"/>
              </a:solidFill>
              <a:effectLst/>
              <a:latin typeface="Arial" panose="020B0604020202020204" pitchFamily="34" charset="0"/>
            </a:endParaRPr>
          </a:p>
          <a:p>
            <a:pPr algn="l"/>
            <a:r>
              <a:rPr lang="en-US" b="0" i="0" dirty="0">
                <a:solidFill>
                  <a:srgbClr val="FFFFFF"/>
                </a:solidFill>
                <a:effectLst/>
                <a:latin typeface="Arial" panose="020B0604020202020204" pitchFamily="34" charset="0"/>
              </a:rPr>
              <a:t>'</a:t>
            </a:r>
            <a:r>
              <a:rPr lang="en-US" b="0" i="0" dirty="0">
                <a:solidFill>
                  <a:srgbClr val="00FF00"/>
                </a:solidFill>
                <a:effectLst/>
                <a:latin typeface="Arial" panose="020B0604020202020204" pitchFamily="34" charset="0"/>
              </a:rPr>
              <a:t> </a:t>
            </a:r>
          </a:p>
          <a:p>
            <a:br>
              <a:rPr lang="en-US" dirty="0"/>
            </a:br>
            <a:endParaRPr lang="en-US" dirty="0">
              <a:solidFill>
                <a:schemeClr val="bg1"/>
              </a:solidFill>
            </a:endParaRPr>
          </a:p>
        </p:txBody>
      </p:sp>
      <p:sp>
        <p:nvSpPr>
          <p:cNvPr id="6" name="TextBox 5">
            <a:extLst>
              <a:ext uri="{FF2B5EF4-FFF2-40B4-BE49-F238E27FC236}">
                <a16:creationId xmlns:a16="http://schemas.microsoft.com/office/drawing/2014/main" id="{6620076A-8C2C-4C63-B508-797598BB375E}"/>
              </a:ext>
            </a:extLst>
          </p:cNvPr>
          <p:cNvSpPr txBox="1"/>
          <p:nvPr/>
        </p:nvSpPr>
        <p:spPr>
          <a:xfrm>
            <a:off x="166284" y="1218864"/>
            <a:ext cx="4781725" cy="5016758"/>
          </a:xfrm>
          <a:prstGeom prst="rect">
            <a:avLst/>
          </a:prstGeom>
          <a:noFill/>
        </p:spPr>
        <p:txBody>
          <a:bodyPr wrap="square">
            <a:spAutoFit/>
          </a:bodyPr>
          <a:lstStyle/>
          <a:p>
            <a:r>
              <a:rPr lang="en-US" sz="3200" dirty="0">
                <a:solidFill>
                  <a:schemeClr val="bg1"/>
                </a:solidFill>
                <a:latin typeface="Lato"/>
              </a:rPr>
              <a:t>Cusk eel</a:t>
            </a:r>
            <a:r>
              <a:rPr lang="en-US" sz="3200" b="0" i="0" dirty="0">
                <a:solidFill>
                  <a:schemeClr val="bg1"/>
                </a:solidFill>
                <a:effectLst/>
                <a:latin typeface="Lato"/>
              </a:rPr>
              <a:t> currently holds the record for the deepest known fish. </a:t>
            </a:r>
          </a:p>
          <a:p>
            <a:endParaRPr lang="en-US" sz="3200" dirty="0">
              <a:solidFill>
                <a:schemeClr val="bg1"/>
              </a:solidFill>
              <a:latin typeface="Lato"/>
            </a:endParaRPr>
          </a:p>
          <a:p>
            <a:r>
              <a:rPr lang="en-US" sz="3200" b="0" i="0" dirty="0">
                <a:solidFill>
                  <a:schemeClr val="bg1"/>
                </a:solidFill>
                <a:effectLst/>
                <a:latin typeface="Lato"/>
              </a:rPr>
              <a:t>It's believed to mostly eat amphipods and </a:t>
            </a:r>
            <a:r>
              <a:rPr lang="en-US" sz="3200" b="0" i="0" u="none" strike="noStrike" dirty="0">
                <a:solidFill>
                  <a:schemeClr val="bg1"/>
                </a:solidFill>
                <a:effectLst/>
                <a:latin typeface="Lato"/>
              </a:rPr>
              <a:t>plankton</a:t>
            </a:r>
            <a:r>
              <a:rPr lang="en-US" sz="3200" b="0" i="0" dirty="0">
                <a:solidFill>
                  <a:schemeClr val="bg1"/>
                </a:solidFill>
                <a:effectLst/>
                <a:latin typeface="Lato"/>
              </a:rPr>
              <a:t>.</a:t>
            </a:r>
          </a:p>
          <a:p>
            <a:endParaRPr lang="en-US" sz="3200" dirty="0">
              <a:solidFill>
                <a:schemeClr val="bg1"/>
              </a:solidFill>
              <a:latin typeface="Lato"/>
            </a:endParaRPr>
          </a:p>
          <a:p>
            <a:r>
              <a:rPr lang="en-US" sz="3200" b="0" i="0" dirty="0">
                <a:solidFill>
                  <a:schemeClr val="bg1"/>
                </a:solidFill>
                <a:effectLst/>
                <a:latin typeface="Lato"/>
              </a:rPr>
              <a:t> Like snailfish, the specimen captured has translucent skin. </a:t>
            </a:r>
            <a:endParaRPr lang="en-US" sz="3200" dirty="0">
              <a:solidFill>
                <a:schemeClr val="bg1"/>
              </a:solidFill>
            </a:endParaRPr>
          </a:p>
        </p:txBody>
      </p:sp>
      <p:pic>
        <p:nvPicPr>
          <p:cNvPr id="9" name="Picture 8">
            <a:extLst>
              <a:ext uri="{FF2B5EF4-FFF2-40B4-BE49-F238E27FC236}">
                <a16:creationId xmlns:a16="http://schemas.microsoft.com/office/drawing/2014/main" id="{9660D59C-0ED1-41F6-B78E-313E55962D39}"/>
              </a:ext>
            </a:extLst>
          </p:cNvPr>
          <p:cNvPicPr>
            <a:picLocks noChangeAspect="1"/>
          </p:cNvPicPr>
          <p:nvPr/>
        </p:nvPicPr>
        <p:blipFill>
          <a:blip r:embed="rId3"/>
          <a:stretch>
            <a:fillRect/>
          </a:stretch>
        </p:blipFill>
        <p:spPr>
          <a:xfrm>
            <a:off x="5290657" y="1915992"/>
            <a:ext cx="6200775" cy="4619625"/>
          </a:xfrm>
          <a:prstGeom prst="rect">
            <a:avLst/>
          </a:prstGeom>
        </p:spPr>
      </p:pic>
    </p:spTree>
    <p:extLst>
      <p:ext uri="{BB962C8B-B14F-4D97-AF65-F5344CB8AC3E}">
        <p14:creationId xmlns:p14="http://schemas.microsoft.com/office/powerpoint/2010/main" val="974165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1000"/>
                                        <p:tgtEl>
                                          <p:spTgt spid="6">
                                            <p:txEl>
                                              <p:pRg st="4" end="4"/>
                                            </p:txEl>
                                          </p:spTgt>
                                        </p:tgtEl>
                                      </p:cBhvr>
                                    </p:animEffect>
                                    <p:anim calcmode="lin" valueType="num">
                                      <p:cBhvr>
                                        <p:cTn id="2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6D21-D08F-449E-897B-CFD453583A30}"/>
              </a:ext>
            </a:extLst>
          </p:cNvPr>
          <p:cNvSpPr>
            <a:spLocks noGrp="1"/>
          </p:cNvSpPr>
          <p:nvPr>
            <p:ph type="title"/>
          </p:nvPr>
        </p:nvSpPr>
        <p:spPr>
          <a:xfrm>
            <a:off x="1219200" y="228600"/>
            <a:ext cx="9753600" cy="1905000"/>
          </a:xfrm>
        </p:spPr>
        <p:txBody>
          <a:bodyPr/>
          <a:lstStyle/>
          <a:p>
            <a:pPr algn="ctr"/>
            <a:r>
              <a:rPr lang="en-US" sz="3600" b="1" i="0" strike="noStrike" dirty="0">
                <a:solidFill>
                  <a:srgbClr val="000000"/>
                </a:solidFill>
                <a:effectLst/>
                <a:latin typeface="Montserrat"/>
              </a:rPr>
              <a:t>Summer Safety for Children with Special Need</a:t>
            </a:r>
            <a:br>
              <a:rPr lang="en-US" sz="3600" b="1" i="0" u="sng" dirty="0">
                <a:solidFill>
                  <a:srgbClr val="000000"/>
                </a:solidFill>
                <a:effectLst/>
                <a:latin typeface="Montserrat"/>
              </a:rPr>
            </a:br>
            <a:endParaRPr lang="en-US" sz="3600" b="1" i="0" u="sng" dirty="0">
              <a:solidFill>
                <a:srgbClr val="000000"/>
              </a:solidFill>
              <a:effectLst/>
              <a:latin typeface="Montserrat"/>
            </a:endParaRPr>
          </a:p>
        </p:txBody>
      </p:sp>
      <p:sp>
        <p:nvSpPr>
          <p:cNvPr id="3" name="Content Placeholder 2">
            <a:extLst>
              <a:ext uri="{FF2B5EF4-FFF2-40B4-BE49-F238E27FC236}">
                <a16:creationId xmlns:a16="http://schemas.microsoft.com/office/drawing/2014/main" id="{785A65C1-27EE-4A59-A175-10B8FF55ADE8}"/>
              </a:ext>
            </a:extLst>
          </p:cNvPr>
          <p:cNvSpPr>
            <a:spLocks noGrp="1"/>
          </p:cNvSpPr>
          <p:nvPr>
            <p:ph sz="half" idx="1"/>
          </p:nvPr>
        </p:nvSpPr>
        <p:spPr>
          <a:xfrm>
            <a:off x="1219200" y="1510018"/>
            <a:ext cx="4775200" cy="5119382"/>
          </a:xfrm>
        </p:spPr>
        <p:txBody>
          <a:bodyPr/>
          <a:lstStyle/>
          <a:p>
            <a:pPr algn="l"/>
            <a:r>
              <a:rPr lang="en-US" sz="2400" b="0" i="0" dirty="0">
                <a:solidFill>
                  <a:srgbClr val="000000"/>
                </a:solidFill>
                <a:effectLst/>
                <a:latin typeface="Montserrat"/>
              </a:rPr>
              <a:t>To avoid heat exhaustion or heat stroke:</a:t>
            </a:r>
          </a:p>
          <a:p>
            <a:pPr algn="l">
              <a:buFont typeface="Arial" panose="020B0604020202020204" pitchFamily="34" charset="0"/>
              <a:buChar char="•"/>
            </a:pPr>
            <a:r>
              <a:rPr lang="en-US" sz="2400" b="0" i="0" dirty="0">
                <a:solidFill>
                  <a:srgbClr val="000000"/>
                </a:solidFill>
                <a:effectLst/>
                <a:latin typeface="Montserrat"/>
              </a:rPr>
              <a:t>Stay in an air-conditioned area</a:t>
            </a:r>
          </a:p>
          <a:p>
            <a:pPr algn="l">
              <a:buFont typeface="Arial" panose="020B0604020202020204" pitchFamily="34" charset="0"/>
              <a:buChar char="•"/>
            </a:pPr>
            <a:r>
              <a:rPr lang="en-US" sz="2400" b="0" i="0" dirty="0">
                <a:solidFill>
                  <a:srgbClr val="000000"/>
                </a:solidFill>
                <a:effectLst/>
                <a:latin typeface="Montserrat"/>
              </a:rPr>
              <a:t>Drink plenty of fluids, but avoid drinks with caffeine or a lot of sugar</a:t>
            </a:r>
          </a:p>
          <a:p>
            <a:pPr algn="l">
              <a:buFont typeface="Arial" panose="020B0604020202020204" pitchFamily="34" charset="0"/>
              <a:buChar char="•"/>
            </a:pPr>
            <a:r>
              <a:rPr lang="en-US" sz="2400" b="0" i="0" dirty="0">
                <a:solidFill>
                  <a:srgbClr val="000000"/>
                </a:solidFill>
                <a:effectLst/>
                <a:latin typeface="Montserrat"/>
              </a:rPr>
              <a:t>Drink fluids at least 30 minutes before going outside</a:t>
            </a:r>
          </a:p>
          <a:p>
            <a:pPr algn="l">
              <a:buFont typeface="Arial" panose="020B0604020202020204" pitchFamily="34" charset="0"/>
              <a:buChar char="•"/>
            </a:pPr>
            <a:r>
              <a:rPr lang="en-US" sz="2400" b="0" i="0" dirty="0">
                <a:solidFill>
                  <a:srgbClr val="000000"/>
                </a:solidFill>
                <a:effectLst/>
                <a:latin typeface="Montserrat"/>
              </a:rPr>
              <a:t>Apply sunscreen SPF 15 or higher at least 30 minutes prior to going outside, even on cloudy days. Re-apply every two hours or after swimming or sweating</a:t>
            </a:r>
          </a:p>
          <a:p>
            <a:endParaRPr lang="en-US" dirty="0"/>
          </a:p>
        </p:txBody>
      </p:sp>
      <p:pic>
        <p:nvPicPr>
          <p:cNvPr id="4" name="Picture 2" descr="Construction Heat Safety Tips for Construction Safety Week">
            <a:extLst>
              <a:ext uri="{FF2B5EF4-FFF2-40B4-BE49-F238E27FC236}">
                <a16:creationId xmlns:a16="http://schemas.microsoft.com/office/drawing/2014/main" id="{E9B9605C-8704-49A0-9C7A-8B29898FEC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14" b="7256"/>
          <a:stretch/>
        </p:blipFill>
        <p:spPr bwMode="auto">
          <a:xfrm>
            <a:off x="6364014" y="1610422"/>
            <a:ext cx="5412827" cy="478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91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i="0" dirty="0">
                <a:solidFill>
                  <a:srgbClr val="002060"/>
                </a:solidFill>
                <a:effectLst/>
                <a:latin typeface="Arial" panose="020B0604020202020204" pitchFamily="34" charset="0"/>
              </a:rPr>
              <a:t>Exercise: Fill in the blank</a:t>
            </a:r>
            <a:endParaRPr lang="en-US" b="1" dirty="0">
              <a:solidFill>
                <a:srgbClr val="002060"/>
              </a:solidFill>
            </a:endParaRPr>
          </a:p>
        </p:txBody>
      </p:sp>
      <p:sp>
        <p:nvSpPr>
          <p:cNvPr id="5" name="TextBox 4">
            <a:extLst>
              <a:ext uri="{FF2B5EF4-FFF2-40B4-BE49-F238E27FC236}">
                <a16:creationId xmlns:a16="http://schemas.microsoft.com/office/drawing/2014/main" id="{CB768E87-78C6-429C-BCBA-6DC3DFB3A3EC}"/>
              </a:ext>
            </a:extLst>
          </p:cNvPr>
          <p:cNvSpPr txBox="1"/>
          <p:nvPr/>
        </p:nvSpPr>
        <p:spPr>
          <a:xfrm>
            <a:off x="427839" y="1915992"/>
            <a:ext cx="4862818" cy="1938992"/>
          </a:xfrm>
          <a:prstGeom prst="rect">
            <a:avLst/>
          </a:prstGeom>
          <a:noFill/>
        </p:spPr>
        <p:txBody>
          <a:bodyPr wrap="square">
            <a:spAutoFit/>
          </a:bodyPr>
          <a:lstStyle/>
          <a:p>
            <a:pPr algn="l"/>
            <a:br>
              <a:rPr lang="en-US" b="1" i="0" dirty="0">
                <a:solidFill>
                  <a:srgbClr val="FFFFFF"/>
                </a:solidFill>
                <a:effectLst/>
                <a:latin typeface="Arial" panose="020B0604020202020204" pitchFamily="34" charset="0"/>
              </a:rPr>
            </a:br>
            <a:endParaRPr lang="en-US" b="1" i="0" dirty="0">
              <a:solidFill>
                <a:srgbClr val="FFFFFF"/>
              </a:solidFill>
              <a:effectLst/>
              <a:latin typeface="Arial" panose="020B0604020202020204" pitchFamily="34" charset="0"/>
            </a:endParaRPr>
          </a:p>
          <a:p>
            <a:pPr algn="l"/>
            <a:r>
              <a:rPr lang="en-US" b="0" i="0" dirty="0">
                <a:solidFill>
                  <a:srgbClr val="FFFFFF"/>
                </a:solidFill>
                <a:effectLst/>
                <a:latin typeface="Arial" panose="020B0604020202020204" pitchFamily="34" charset="0"/>
              </a:rPr>
              <a:t>'</a:t>
            </a:r>
            <a:r>
              <a:rPr lang="en-US" b="0" i="0" dirty="0">
                <a:solidFill>
                  <a:srgbClr val="00FF00"/>
                </a:solidFill>
                <a:effectLst/>
                <a:latin typeface="Arial" panose="020B0604020202020204" pitchFamily="34" charset="0"/>
              </a:rPr>
              <a:t> </a:t>
            </a:r>
          </a:p>
          <a:p>
            <a:br>
              <a:rPr lang="en-US" dirty="0"/>
            </a:br>
            <a:endParaRPr lang="en-US" dirty="0">
              <a:solidFill>
                <a:schemeClr val="bg1"/>
              </a:solidFill>
            </a:endParaRPr>
          </a:p>
        </p:txBody>
      </p:sp>
      <p:sp>
        <p:nvSpPr>
          <p:cNvPr id="6" name="TextBox 5">
            <a:extLst>
              <a:ext uri="{FF2B5EF4-FFF2-40B4-BE49-F238E27FC236}">
                <a16:creationId xmlns:a16="http://schemas.microsoft.com/office/drawing/2014/main" id="{50705C24-5F3A-4E59-BCAF-7627F3888819}"/>
              </a:ext>
            </a:extLst>
          </p:cNvPr>
          <p:cNvSpPr txBox="1"/>
          <p:nvPr/>
        </p:nvSpPr>
        <p:spPr>
          <a:xfrm>
            <a:off x="1166069" y="1915992"/>
            <a:ext cx="10293292" cy="461665"/>
          </a:xfrm>
          <a:prstGeom prst="rect">
            <a:avLst/>
          </a:prstGeom>
          <a:noFill/>
        </p:spPr>
        <p:txBody>
          <a:bodyPr wrap="square">
            <a:spAutoFit/>
          </a:bodyPr>
          <a:lstStyle/>
          <a:p>
            <a:pPr algn="l"/>
            <a:r>
              <a:rPr lang="en-US" b="0" i="0" dirty="0">
                <a:solidFill>
                  <a:schemeClr val="bg1"/>
                </a:solidFill>
                <a:effectLst/>
                <a:latin typeface="Lato"/>
              </a:rPr>
              <a:t>Snailfish are the most dominant family of fish found in the Hadal Zone. </a:t>
            </a:r>
          </a:p>
        </p:txBody>
      </p:sp>
      <p:sp>
        <p:nvSpPr>
          <p:cNvPr id="7" name="TextBox 6">
            <a:extLst>
              <a:ext uri="{FF2B5EF4-FFF2-40B4-BE49-F238E27FC236}">
                <a16:creationId xmlns:a16="http://schemas.microsoft.com/office/drawing/2014/main" id="{235B001B-9898-48EC-B543-C1EFB0B260F6}"/>
              </a:ext>
            </a:extLst>
          </p:cNvPr>
          <p:cNvSpPr txBox="1"/>
          <p:nvPr/>
        </p:nvSpPr>
        <p:spPr>
          <a:xfrm>
            <a:off x="1166069" y="2654655"/>
            <a:ext cx="9823509" cy="461665"/>
          </a:xfrm>
          <a:prstGeom prst="rect">
            <a:avLst/>
          </a:prstGeom>
          <a:noFill/>
        </p:spPr>
        <p:txBody>
          <a:bodyPr wrap="square">
            <a:spAutoFit/>
          </a:bodyPr>
          <a:lstStyle/>
          <a:p>
            <a:r>
              <a:rPr lang="en-US" dirty="0">
                <a:solidFill>
                  <a:schemeClr val="bg1"/>
                </a:solidFill>
                <a:latin typeface="Lato"/>
              </a:rPr>
              <a:t>Cusk eel</a:t>
            </a:r>
            <a:r>
              <a:rPr lang="en-US" b="0" i="0" dirty="0">
                <a:solidFill>
                  <a:schemeClr val="bg1"/>
                </a:solidFill>
                <a:effectLst/>
                <a:latin typeface="Lato"/>
              </a:rPr>
              <a:t> currently holds the record for the deepest known fish.</a:t>
            </a:r>
            <a:endParaRPr lang="en-US" dirty="0"/>
          </a:p>
        </p:txBody>
      </p:sp>
      <p:sp>
        <p:nvSpPr>
          <p:cNvPr id="9" name="TextBox 8">
            <a:extLst>
              <a:ext uri="{FF2B5EF4-FFF2-40B4-BE49-F238E27FC236}">
                <a16:creationId xmlns:a16="http://schemas.microsoft.com/office/drawing/2014/main" id="{2A9025DE-1D32-4693-A27A-11C0C268220A}"/>
              </a:ext>
            </a:extLst>
          </p:cNvPr>
          <p:cNvSpPr txBox="1"/>
          <p:nvPr/>
        </p:nvSpPr>
        <p:spPr>
          <a:xfrm>
            <a:off x="427839" y="3429000"/>
            <a:ext cx="11417416" cy="830997"/>
          </a:xfrm>
          <a:prstGeom prst="rect">
            <a:avLst/>
          </a:prstGeom>
          <a:noFill/>
        </p:spPr>
        <p:txBody>
          <a:bodyPr wrap="square">
            <a:spAutoFit/>
          </a:bodyPr>
          <a:lstStyle/>
          <a:p>
            <a:r>
              <a:rPr lang="en-US" b="0" i="0" dirty="0">
                <a:solidFill>
                  <a:schemeClr val="bg1"/>
                </a:solidFill>
                <a:effectLst/>
                <a:latin typeface="Lato"/>
              </a:rPr>
              <a:t>These Hadal Zone animals are currently the deepest living fish ever recorded, living at a depth of 26,831 feet below the surface.</a:t>
            </a:r>
            <a:endParaRPr lang="en-US" dirty="0"/>
          </a:p>
        </p:txBody>
      </p:sp>
      <p:sp>
        <p:nvSpPr>
          <p:cNvPr id="11" name="TextBox 10">
            <a:extLst>
              <a:ext uri="{FF2B5EF4-FFF2-40B4-BE49-F238E27FC236}">
                <a16:creationId xmlns:a16="http://schemas.microsoft.com/office/drawing/2014/main" id="{DFE41105-EBAE-4C78-99EC-542D9D102D7F}"/>
              </a:ext>
            </a:extLst>
          </p:cNvPr>
          <p:cNvSpPr txBox="1"/>
          <p:nvPr/>
        </p:nvSpPr>
        <p:spPr>
          <a:xfrm>
            <a:off x="1689683" y="4675494"/>
            <a:ext cx="8491755" cy="461665"/>
          </a:xfrm>
          <a:prstGeom prst="rect">
            <a:avLst/>
          </a:prstGeom>
          <a:noFill/>
        </p:spPr>
        <p:txBody>
          <a:bodyPr wrap="square">
            <a:spAutoFit/>
          </a:bodyPr>
          <a:lstStyle/>
          <a:p>
            <a:r>
              <a:rPr lang="en-US" b="0" i="0" dirty="0">
                <a:solidFill>
                  <a:schemeClr val="bg1"/>
                </a:solidFill>
                <a:effectLst/>
                <a:latin typeface="Lato"/>
              </a:rPr>
              <a:t>Like snailfish, the specimen captured has translucent skin. </a:t>
            </a:r>
            <a:endParaRPr lang="en-US" dirty="0"/>
          </a:p>
        </p:txBody>
      </p:sp>
      <p:sp>
        <p:nvSpPr>
          <p:cNvPr id="12" name="Rectangle: Rounded Corners 11">
            <a:extLst>
              <a:ext uri="{FF2B5EF4-FFF2-40B4-BE49-F238E27FC236}">
                <a16:creationId xmlns:a16="http://schemas.microsoft.com/office/drawing/2014/main" id="{24456F85-366F-47DC-9C2E-A2E236C431EC}"/>
              </a:ext>
            </a:extLst>
          </p:cNvPr>
          <p:cNvSpPr/>
          <p:nvPr/>
        </p:nvSpPr>
        <p:spPr bwMode="auto">
          <a:xfrm>
            <a:off x="7533314" y="4707636"/>
            <a:ext cx="1551963" cy="397379"/>
          </a:xfrm>
          <a:prstGeom prst="roundRect">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3" name="Rectangle: Rounded Corners 12">
            <a:extLst>
              <a:ext uri="{FF2B5EF4-FFF2-40B4-BE49-F238E27FC236}">
                <a16:creationId xmlns:a16="http://schemas.microsoft.com/office/drawing/2014/main" id="{BB18848D-8755-4233-859C-E81499BD8384}"/>
              </a:ext>
            </a:extLst>
          </p:cNvPr>
          <p:cNvSpPr/>
          <p:nvPr/>
        </p:nvSpPr>
        <p:spPr bwMode="auto">
          <a:xfrm>
            <a:off x="1040234" y="1956231"/>
            <a:ext cx="1343637" cy="397379"/>
          </a:xfrm>
          <a:prstGeom prst="roundRect">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5" name="Rectangle: Rounded Corners 14">
            <a:extLst>
              <a:ext uri="{FF2B5EF4-FFF2-40B4-BE49-F238E27FC236}">
                <a16:creationId xmlns:a16="http://schemas.microsoft.com/office/drawing/2014/main" id="{BC065403-AA17-4E0D-BE58-84277AAF253D}"/>
              </a:ext>
            </a:extLst>
          </p:cNvPr>
          <p:cNvSpPr/>
          <p:nvPr/>
        </p:nvSpPr>
        <p:spPr bwMode="auto">
          <a:xfrm>
            <a:off x="1725684" y="2704639"/>
            <a:ext cx="1316373" cy="397379"/>
          </a:xfrm>
          <a:prstGeom prst="roundRect">
            <a:avLst/>
          </a:prstGeom>
          <a:solidFill>
            <a:srgbClr val="7030A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16" name="Rectangle: Rounded Corners 15">
            <a:extLst>
              <a:ext uri="{FF2B5EF4-FFF2-40B4-BE49-F238E27FC236}">
                <a16:creationId xmlns:a16="http://schemas.microsoft.com/office/drawing/2014/main" id="{244F966F-1DD1-4F68-9294-8024F8463522}"/>
              </a:ext>
            </a:extLst>
          </p:cNvPr>
          <p:cNvSpPr/>
          <p:nvPr/>
        </p:nvSpPr>
        <p:spPr bwMode="auto">
          <a:xfrm>
            <a:off x="823519" y="5773005"/>
            <a:ext cx="1343637" cy="397379"/>
          </a:xfrm>
          <a:prstGeom prst="roundRect">
            <a:avLst/>
          </a:prstGeom>
          <a:solidFill>
            <a:srgbClr val="FF000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Snailfish</a:t>
            </a:r>
          </a:p>
        </p:txBody>
      </p:sp>
      <p:sp>
        <p:nvSpPr>
          <p:cNvPr id="17" name="Rectangle: Rounded Corners 16">
            <a:extLst>
              <a:ext uri="{FF2B5EF4-FFF2-40B4-BE49-F238E27FC236}">
                <a16:creationId xmlns:a16="http://schemas.microsoft.com/office/drawing/2014/main" id="{99915BF8-1F18-4F28-80EE-B568029E562A}"/>
              </a:ext>
            </a:extLst>
          </p:cNvPr>
          <p:cNvSpPr/>
          <p:nvPr/>
        </p:nvSpPr>
        <p:spPr bwMode="auto">
          <a:xfrm>
            <a:off x="2370239" y="5784994"/>
            <a:ext cx="1316373" cy="397379"/>
          </a:xfrm>
          <a:prstGeom prst="roundRect">
            <a:avLst/>
          </a:prstGeom>
          <a:solidFill>
            <a:srgbClr val="7030A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chemeClr val="bg1"/>
                </a:solidFill>
                <a:latin typeface="Arial" charset="0"/>
              </a:rPr>
              <a:t>Cusk Eel</a:t>
            </a:r>
            <a:endParaRPr kumimoji="0" lang="en-US" sz="2400" b="0" i="0" u="none" strike="noStrike" cap="none" normalizeH="0" baseline="0" dirty="0">
              <a:ln>
                <a:noFill/>
              </a:ln>
              <a:solidFill>
                <a:schemeClr val="bg1"/>
              </a:solidFill>
              <a:effectLst/>
              <a:latin typeface="Arial" charset="0"/>
            </a:endParaRPr>
          </a:p>
        </p:txBody>
      </p:sp>
      <p:sp>
        <p:nvSpPr>
          <p:cNvPr id="18" name="Rectangle: Rounded Corners 17">
            <a:extLst>
              <a:ext uri="{FF2B5EF4-FFF2-40B4-BE49-F238E27FC236}">
                <a16:creationId xmlns:a16="http://schemas.microsoft.com/office/drawing/2014/main" id="{4736C7E7-E168-4331-BB47-AB85A2AF7955}"/>
              </a:ext>
            </a:extLst>
          </p:cNvPr>
          <p:cNvSpPr/>
          <p:nvPr/>
        </p:nvSpPr>
        <p:spPr bwMode="auto">
          <a:xfrm>
            <a:off x="3961002" y="5773004"/>
            <a:ext cx="947955" cy="397379"/>
          </a:xfrm>
          <a:prstGeom prst="roundRect">
            <a:avLst/>
          </a:prstGeom>
          <a:solidFill>
            <a:srgbClr val="F406C7"/>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26,831</a:t>
            </a:r>
          </a:p>
        </p:txBody>
      </p:sp>
      <p:sp>
        <p:nvSpPr>
          <p:cNvPr id="19" name="Rectangle: Rounded Corners 18">
            <a:extLst>
              <a:ext uri="{FF2B5EF4-FFF2-40B4-BE49-F238E27FC236}">
                <a16:creationId xmlns:a16="http://schemas.microsoft.com/office/drawing/2014/main" id="{3B835CD2-791A-4010-ABD6-0B08BB269EB0}"/>
              </a:ext>
            </a:extLst>
          </p:cNvPr>
          <p:cNvSpPr/>
          <p:nvPr/>
        </p:nvSpPr>
        <p:spPr bwMode="auto">
          <a:xfrm>
            <a:off x="5196979" y="5773003"/>
            <a:ext cx="1551963" cy="397379"/>
          </a:xfrm>
          <a:prstGeom prst="roundRect">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translucent</a:t>
            </a:r>
          </a:p>
        </p:txBody>
      </p:sp>
      <p:sp>
        <p:nvSpPr>
          <p:cNvPr id="20" name="Rectangle: Rounded Corners 19">
            <a:extLst>
              <a:ext uri="{FF2B5EF4-FFF2-40B4-BE49-F238E27FC236}">
                <a16:creationId xmlns:a16="http://schemas.microsoft.com/office/drawing/2014/main" id="{1D3E6892-598A-44FD-8375-1FA65419B9E4}"/>
              </a:ext>
            </a:extLst>
          </p:cNvPr>
          <p:cNvSpPr/>
          <p:nvPr/>
        </p:nvSpPr>
        <p:spPr bwMode="auto">
          <a:xfrm>
            <a:off x="5020810" y="3854984"/>
            <a:ext cx="947955" cy="397379"/>
          </a:xfrm>
          <a:prstGeom prst="roundRect">
            <a:avLst/>
          </a:prstGeom>
          <a:solidFill>
            <a:srgbClr val="F406C7"/>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1" name="Rectangle: Rounded Corners 19">
            <a:extLst>
              <a:ext uri="{FF2B5EF4-FFF2-40B4-BE49-F238E27FC236}">
                <a16:creationId xmlns:a16="http://schemas.microsoft.com/office/drawing/2014/main" id="{A9434352-EC7C-46DB-8E7A-6CA4459F3748}"/>
              </a:ext>
            </a:extLst>
          </p:cNvPr>
          <p:cNvSpPr/>
          <p:nvPr/>
        </p:nvSpPr>
        <p:spPr bwMode="auto">
          <a:xfrm>
            <a:off x="7133389" y="5731081"/>
            <a:ext cx="947955" cy="397379"/>
          </a:xfrm>
          <a:prstGeom prst="roundRect">
            <a:avLst/>
          </a:prstGeom>
          <a:solidFill>
            <a:srgbClr val="F406C7"/>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2,600</a:t>
            </a:r>
          </a:p>
        </p:txBody>
      </p:sp>
    </p:spTree>
    <p:extLst>
      <p:ext uri="{BB962C8B-B14F-4D97-AF65-F5344CB8AC3E}">
        <p14:creationId xmlns:p14="http://schemas.microsoft.com/office/powerpoint/2010/main" val="2580246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2" name="TextBox 1">
            <a:extLst>
              <a:ext uri="{FF2B5EF4-FFF2-40B4-BE49-F238E27FC236}">
                <a16:creationId xmlns:a16="http://schemas.microsoft.com/office/drawing/2014/main" id="{2E2671EE-457D-4AA8-B9D1-0AD043747988}"/>
              </a:ext>
            </a:extLst>
          </p:cNvPr>
          <p:cNvSpPr txBox="1"/>
          <p:nvPr/>
        </p:nvSpPr>
        <p:spPr>
          <a:xfrm>
            <a:off x="2010561" y="494951"/>
            <a:ext cx="8170877" cy="1200329"/>
          </a:xfrm>
          <a:prstGeom prst="rect">
            <a:avLst/>
          </a:prstGeom>
          <a:noFill/>
        </p:spPr>
        <p:txBody>
          <a:bodyPr wrap="square" rtlCol="0">
            <a:spAutoFit/>
          </a:bodyPr>
          <a:lstStyle/>
          <a:p>
            <a:r>
              <a:rPr lang="en-US" sz="4800" b="1" dirty="0">
                <a:solidFill>
                  <a:srgbClr val="002060"/>
                </a:solidFill>
              </a:rPr>
              <a:t>Ocean Animals</a:t>
            </a:r>
          </a:p>
          <a:p>
            <a:r>
              <a:rPr lang="en-US" sz="2400" b="1" i="0" dirty="0">
                <a:solidFill>
                  <a:srgbClr val="002060"/>
                </a:solidFill>
                <a:effectLst/>
                <a:latin typeface="Arial" panose="020B0604020202020204" pitchFamily="34" charset="0"/>
              </a:rPr>
              <a:t>Exercise: Match the right animal</a:t>
            </a:r>
            <a:endParaRPr lang="en-US" b="1" dirty="0">
              <a:solidFill>
                <a:srgbClr val="002060"/>
              </a:solidFill>
            </a:endParaRPr>
          </a:p>
        </p:txBody>
      </p:sp>
      <p:sp>
        <p:nvSpPr>
          <p:cNvPr id="12" name="Rectangle: Rounded Corners 11">
            <a:extLst>
              <a:ext uri="{FF2B5EF4-FFF2-40B4-BE49-F238E27FC236}">
                <a16:creationId xmlns:a16="http://schemas.microsoft.com/office/drawing/2014/main" id="{24456F85-366F-47DC-9C2E-A2E236C431EC}"/>
              </a:ext>
            </a:extLst>
          </p:cNvPr>
          <p:cNvSpPr/>
          <p:nvPr/>
        </p:nvSpPr>
        <p:spPr bwMode="auto">
          <a:xfrm>
            <a:off x="5395516" y="5787397"/>
            <a:ext cx="1551963" cy="397379"/>
          </a:xfrm>
          <a:prstGeom prst="roundRect">
            <a:avLst/>
          </a:prstGeom>
          <a:solidFill>
            <a:srgbClr val="00B05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chemeClr val="bg1"/>
                </a:solidFill>
                <a:latin typeface="Arial" charset="0"/>
              </a:rPr>
              <a:t>Snailfish</a:t>
            </a:r>
            <a:endParaRPr kumimoji="0" lang="en-US" sz="2400" b="0" i="0" u="none" strike="noStrike" cap="none" normalizeH="0" baseline="0" dirty="0">
              <a:ln>
                <a:noFill/>
              </a:ln>
              <a:solidFill>
                <a:schemeClr val="bg1"/>
              </a:solidFill>
              <a:effectLst/>
              <a:latin typeface="Arial" charset="0"/>
            </a:endParaRPr>
          </a:p>
        </p:txBody>
      </p:sp>
      <p:sp>
        <p:nvSpPr>
          <p:cNvPr id="14" name="Rectangle: Rounded Corners 13">
            <a:extLst>
              <a:ext uri="{FF2B5EF4-FFF2-40B4-BE49-F238E27FC236}">
                <a16:creationId xmlns:a16="http://schemas.microsoft.com/office/drawing/2014/main" id="{F6354B6C-BC50-493F-857C-56FEB62CA8CE}"/>
              </a:ext>
            </a:extLst>
          </p:cNvPr>
          <p:cNvSpPr/>
          <p:nvPr/>
        </p:nvSpPr>
        <p:spPr bwMode="auto">
          <a:xfrm>
            <a:off x="2648123" y="5787396"/>
            <a:ext cx="1551963" cy="397379"/>
          </a:xfrm>
          <a:prstGeom prst="roundRect">
            <a:avLst/>
          </a:prstGeom>
          <a:solidFill>
            <a:srgbClr val="0070C0"/>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Arial" charset="0"/>
              </a:rPr>
              <a:t>Cusk Eel</a:t>
            </a:r>
          </a:p>
        </p:txBody>
      </p:sp>
      <p:pic>
        <p:nvPicPr>
          <p:cNvPr id="16" name="Picture 15">
            <a:extLst>
              <a:ext uri="{FF2B5EF4-FFF2-40B4-BE49-F238E27FC236}">
                <a16:creationId xmlns:a16="http://schemas.microsoft.com/office/drawing/2014/main" id="{D01C8A2A-E13B-4550-B47A-4C2B4F6105D3}"/>
              </a:ext>
            </a:extLst>
          </p:cNvPr>
          <p:cNvPicPr>
            <a:picLocks noChangeAspect="1"/>
          </p:cNvPicPr>
          <p:nvPr/>
        </p:nvPicPr>
        <p:blipFill>
          <a:blip r:embed="rId3"/>
          <a:stretch>
            <a:fillRect/>
          </a:stretch>
        </p:blipFill>
        <p:spPr>
          <a:xfrm>
            <a:off x="332764" y="1846410"/>
            <a:ext cx="5344051" cy="3165180"/>
          </a:xfrm>
          <a:prstGeom prst="rect">
            <a:avLst/>
          </a:prstGeom>
        </p:spPr>
      </p:pic>
      <p:pic>
        <p:nvPicPr>
          <p:cNvPr id="17" name="Picture 16">
            <a:extLst>
              <a:ext uri="{FF2B5EF4-FFF2-40B4-BE49-F238E27FC236}">
                <a16:creationId xmlns:a16="http://schemas.microsoft.com/office/drawing/2014/main" id="{FD5C0E6D-BAEB-4ABE-BD5F-F43917BC2196}"/>
              </a:ext>
            </a:extLst>
          </p:cNvPr>
          <p:cNvPicPr>
            <a:picLocks noChangeAspect="1"/>
          </p:cNvPicPr>
          <p:nvPr/>
        </p:nvPicPr>
        <p:blipFill>
          <a:blip r:embed="rId4"/>
          <a:stretch>
            <a:fillRect/>
          </a:stretch>
        </p:blipFill>
        <p:spPr>
          <a:xfrm>
            <a:off x="6318572" y="1846410"/>
            <a:ext cx="4325746" cy="3165180"/>
          </a:xfrm>
          <a:prstGeom prst="rect">
            <a:avLst/>
          </a:prstGeom>
        </p:spPr>
      </p:pic>
    </p:spTree>
    <p:extLst>
      <p:ext uri="{BB962C8B-B14F-4D97-AF65-F5344CB8AC3E}">
        <p14:creationId xmlns:p14="http://schemas.microsoft.com/office/powerpoint/2010/main" val="24658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3" name="Online Media 2" title="Let's Learn the Layers of the Ocean | The Abyss (The Abyssal Zone) For Kids!">
            <a:hlinkClick r:id="" action="ppaction://media"/>
            <a:extLst>
              <a:ext uri="{FF2B5EF4-FFF2-40B4-BE49-F238E27FC236}">
                <a16:creationId xmlns:a16="http://schemas.microsoft.com/office/drawing/2014/main" id="{610DE96C-4037-44E2-97F5-0B66237334CA}"/>
              </a:ext>
            </a:extLst>
          </p:cNvPr>
          <p:cNvPicPr>
            <a:picLocks noRot="1" noChangeAspect="1"/>
          </p:cNvPicPr>
          <p:nvPr>
            <a:videoFile r:link="rId1"/>
          </p:nvPr>
        </p:nvPicPr>
        <p:blipFill>
          <a:blip r:embed="rId4"/>
          <a:stretch>
            <a:fillRect/>
          </a:stretch>
        </p:blipFill>
        <p:spPr>
          <a:xfrm>
            <a:off x="0" y="-15240"/>
            <a:ext cx="12256316" cy="6924819"/>
          </a:xfrm>
          <a:prstGeom prst="rect">
            <a:avLst/>
          </a:prstGeom>
        </p:spPr>
      </p:pic>
    </p:spTree>
    <p:extLst>
      <p:ext uri="{BB962C8B-B14F-4D97-AF65-F5344CB8AC3E}">
        <p14:creationId xmlns:p14="http://schemas.microsoft.com/office/powerpoint/2010/main" val="58265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6D21-D08F-449E-897B-CFD453583A30}"/>
              </a:ext>
            </a:extLst>
          </p:cNvPr>
          <p:cNvSpPr>
            <a:spLocks noGrp="1"/>
          </p:cNvSpPr>
          <p:nvPr>
            <p:ph type="title"/>
          </p:nvPr>
        </p:nvSpPr>
        <p:spPr>
          <a:xfrm>
            <a:off x="1219200" y="228600"/>
            <a:ext cx="9753600" cy="1905000"/>
          </a:xfrm>
        </p:spPr>
        <p:txBody>
          <a:bodyPr/>
          <a:lstStyle/>
          <a:p>
            <a:pPr algn="ctr"/>
            <a:r>
              <a:rPr lang="en-US" sz="3600" b="1" i="0" strike="noStrike" dirty="0">
                <a:solidFill>
                  <a:schemeClr val="accent6">
                    <a:lumMod val="75000"/>
                  </a:schemeClr>
                </a:solidFill>
                <a:effectLst/>
                <a:latin typeface="Montserrat"/>
              </a:rPr>
              <a:t>Summer Safety for Children with Special Need</a:t>
            </a:r>
            <a:br>
              <a:rPr lang="en-US" sz="3600" b="1" i="0" u="sng" dirty="0">
                <a:solidFill>
                  <a:srgbClr val="000000"/>
                </a:solidFill>
                <a:effectLst/>
                <a:latin typeface="Montserrat"/>
              </a:rPr>
            </a:br>
            <a:endParaRPr lang="en-US" sz="3600" b="1" i="0" u="sng" dirty="0">
              <a:solidFill>
                <a:srgbClr val="000000"/>
              </a:solidFill>
              <a:effectLst/>
              <a:latin typeface="Montserrat"/>
            </a:endParaRPr>
          </a:p>
        </p:txBody>
      </p:sp>
      <p:sp>
        <p:nvSpPr>
          <p:cNvPr id="3" name="Content Placeholder 2">
            <a:extLst>
              <a:ext uri="{FF2B5EF4-FFF2-40B4-BE49-F238E27FC236}">
                <a16:creationId xmlns:a16="http://schemas.microsoft.com/office/drawing/2014/main" id="{785A65C1-27EE-4A59-A175-10B8FF55ADE8}"/>
              </a:ext>
            </a:extLst>
          </p:cNvPr>
          <p:cNvSpPr>
            <a:spLocks noGrp="1"/>
          </p:cNvSpPr>
          <p:nvPr>
            <p:ph sz="half" idx="1"/>
          </p:nvPr>
        </p:nvSpPr>
        <p:spPr>
          <a:xfrm>
            <a:off x="1066800" y="1581807"/>
            <a:ext cx="4927600" cy="5671175"/>
          </a:xfrm>
        </p:spPr>
        <p:txBody>
          <a:bodyPr/>
          <a:lstStyle/>
          <a:p>
            <a:pPr algn="l">
              <a:buFont typeface="Arial" panose="020B0604020202020204" pitchFamily="34" charset="0"/>
              <a:buChar char="•"/>
            </a:pPr>
            <a:r>
              <a:rPr lang="en-US" sz="2800" b="0" i="0" dirty="0">
                <a:solidFill>
                  <a:srgbClr val="00B0F0"/>
                </a:solidFill>
                <a:effectLst/>
                <a:latin typeface="Montserrat"/>
              </a:rPr>
              <a:t>Wear wide-brimmed hats, and light-colored, loose-fitting clothes</a:t>
            </a:r>
          </a:p>
          <a:p>
            <a:pPr algn="l">
              <a:buFont typeface="Arial" panose="020B0604020202020204" pitchFamily="34" charset="0"/>
              <a:buChar char="•"/>
            </a:pPr>
            <a:r>
              <a:rPr lang="en-US" sz="2800" b="0" i="0" dirty="0">
                <a:solidFill>
                  <a:srgbClr val="00B0F0"/>
                </a:solidFill>
                <a:effectLst/>
                <a:latin typeface="Montserrat"/>
              </a:rPr>
              <a:t>Eat more frequently, and be sure meals are well-balanced, cool, and light</a:t>
            </a:r>
          </a:p>
          <a:p>
            <a:pPr algn="l">
              <a:buFont typeface="Arial" panose="020B0604020202020204" pitchFamily="34" charset="0"/>
              <a:buChar char="•"/>
            </a:pPr>
            <a:r>
              <a:rPr lang="en-US" sz="2800" b="0" i="0" dirty="0">
                <a:solidFill>
                  <a:srgbClr val="00B0F0"/>
                </a:solidFill>
                <a:effectLst/>
                <a:latin typeface="Montserrat"/>
              </a:rPr>
              <a:t>Avoid outdoor activities from 10am to 4pm, which is the hottest part of the day</a:t>
            </a:r>
          </a:p>
          <a:p>
            <a:endParaRPr lang="en-US" dirty="0"/>
          </a:p>
        </p:txBody>
      </p:sp>
      <p:pic>
        <p:nvPicPr>
          <p:cNvPr id="6" name="Picture 5">
            <a:extLst>
              <a:ext uri="{FF2B5EF4-FFF2-40B4-BE49-F238E27FC236}">
                <a16:creationId xmlns:a16="http://schemas.microsoft.com/office/drawing/2014/main" id="{BDE6F9FA-837E-4253-8596-A1C8E90B74C1}"/>
              </a:ext>
            </a:extLst>
          </p:cNvPr>
          <p:cNvPicPr>
            <a:picLocks noChangeAspect="1"/>
          </p:cNvPicPr>
          <p:nvPr/>
        </p:nvPicPr>
        <p:blipFill>
          <a:blip r:embed="rId2"/>
          <a:stretch>
            <a:fillRect/>
          </a:stretch>
        </p:blipFill>
        <p:spPr>
          <a:xfrm>
            <a:off x="6197602" y="2133600"/>
            <a:ext cx="5019675" cy="4171950"/>
          </a:xfrm>
          <a:prstGeom prst="rect">
            <a:avLst/>
          </a:prstGeom>
        </p:spPr>
      </p:pic>
    </p:spTree>
    <p:extLst>
      <p:ext uri="{BB962C8B-B14F-4D97-AF65-F5344CB8AC3E}">
        <p14:creationId xmlns:p14="http://schemas.microsoft.com/office/powerpoint/2010/main" val="19777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6D21-D08F-449E-897B-CFD453583A30}"/>
              </a:ext>
            </a:extLst>
          </p:cNvPr>
          <p:cNvSpPr>
            <a:spLocks noGrp="1"/>
          </p:cNvSpPr>
          <p:nvPr>
            <p:ph type="title"/>
          </p:nvPr>
        </p:nvSpPr>
        <p:spPr>
          <a:xfrm>
            <a:off x="1219200" y="228600"/>
            <a:ext cx="9753600" cy="1905000"/>
          </a:xfrm>
        </p:spPr>
        <p:txBody>
          <a:bodyPr/>
          <a:lstStyle/>
          <a:p>
            <a:pPr algn="ctr"/>
            <a:r>
              <a:rPr lang="en-US" sz="3600" b="1" i="0" strike="noStrike" dirty="0">
                <a:solidFill>
                  <a:srgbClr val="000000"/>
                </a:solidFill>
                <a:effectLst/>
                <a:latin typeface="Montserrat"/>
              </a:rPr>
              <a:t>Summer Safety for Children with Special Need</a:t>
            </a:r>
            <a:br>
              <a:rPr lang="en-US" sz="3600" b="1" i="0" u="sng" dirty="0">
                <a:solidFill>
                  <a:srgbClr val="000000"/>
                </a:solidFill>
                <a:effectLst/>
                <a:latin typeface="Montserrat"/>
              </a:rPr>
            </a:br>
            <a:endParaRPr lang="en-US" sz="3600" b="1" i="0" u="sng" dirty="0">
              <a:solidFill>
                <a:srgbClr val="000000"/>
              </a:solidFill>
              <a:effectLst/>
              <a:latin typeface="Montserrat"/>
            </a:endParaRPr>
          </a:p>
        </p:txBody>
      </p:sp>
      <p:sp>
        <p:nvSpPr>
          <p:cNvPr id="3" name="Content Placeholder 2">
            <a:extLst>
              <a:ext uri="{FF2B5EF4-FFF2-40B4-BE49-F238E27FC236}">
                <a16:creationId xmlns:a16="http://schemas.microsoft.com/office/drawing/2014/main" id="{785A65C1-27EE-4A59-A175-10B8FF55ADE8}"/>
              </a:ext>
            </a:extLst>
          </p:cNvPr>
          <p:cNvSpPr>
            <a:spLocks noGrp="1"/>
          </p:cNvSpPr>
          <p:nvPr>
            <p:ph sz="half" idx="1"/>
          </p:nvPr>
        </p:nvSpPr>
        <p:spPr>
          <a:xfrm>
            <a:off x="1219200" y="1738618"/>
            <a:ext cx="4775200" cy="5119382"/>
          </a:xfrm>
        </p:spPr>
        <p:txBody>
          <a:bodyPr/>
          <a:lstStyle/>
          <a:p>
            <a:pPr algn="l"/>
            <a:r>
              <a:rPr lang="en-US" sz="2000" i="0" dirty="0">
                <a:solidFill>
                  <a:srgbClr val="000000"/>
                </a:solidFill>
                <a:effectLst/>
                <a:latin typeface="Montserrat"/>
              </a:rPr>
              <a:t>Take water safety very seriously</a:t>
            </a:r>
          </a:p>
          <a:p>
            <a:pPr algn="l"/>
            <a:r>
              <a:rPr lang="en-US" sz="2000" i="0" dirty="0">
                <a:solidFill>
                  <a:srgbClr val="000000"/>
                </a:solidFill>
                <a:effectLst/>
                <a:latin typeface="Montserrat"/>
              </a:rPr>
              <a:t>Take all the same precautions you would for any child including:</a:t>
            </a:r>
          </a:p>
          <a:p>
            <a:pPr algn="l">
              <a:buFont typeface="Arial" panose="020B0604020202020204" pitchFamily="34" charset="0"/>
              <a:buChar char="•"/>
            </a:pPr>
            <a:r>
              <a:rPr lang="en-US" sz="2000" i="0" dirty="0">
                <a:solidFill>
                  <a:srgbClr val="000000"/>
                </a:solidFill>
                <a:effectLst/>
                <a:latin typeface="Montserrat"/>
              </a:rPr>
              <a:t>Never leave children alone in or near the water, even for a minute.</a:t>
            </a:r>
          </a:p>
          <a:p>
            <a:pPr algn="l">
              <a:buFont typeface="Arial" panose="020B0604020202020204" pitchFamily="34" charset="0"/>
              <a:buChar char="•"/>
            </a:pPr>
            <a:r>
              <a:rPr lang="en-US" sz="2000" i="0" dirty="0">
                <a:solidFill>
                  <a:srgbClr val="000000"/>
                </a:solidFill>
                <a:effectLst/>
                <a:latin typeface="Montserrat"/>
              </a:rPr>
              <a:t>Do not leave a child in a wheelchair parked near a pool.</a:t>
            </a:r>
          </a:p>
          <a:p>
            <a:pPr algn="l">
              <a:buFont typeface="Arial" panose="020B0604020202020204" pitchFamily="34" charset="0"/>
              <a:buChar char="•"/>
            </a:pPr>
            <a:r>
              <a:rPr lang="en-US" sz="2000" i="0" dirty="0">
                <a:solidFill>
                  <a:srgbClr val="000000"/>
                </a:solidFill>
                <a:effectLst/>
                <a:latin typeface="Montserrat"/>
              </a:rPr>
              <a:t>Install motion detectors, alarms, or safety locks on all pools, hot tubs, or other water sources around your home.</a:t>
            </a:r>
          </a:p>
          <a:p>
            <a:pPr algn="l">
              <a:buFont typeface="Arial" panose="020B0604020202020204" pitchFamily="34" charset="0"/>
              <a:buChar char="•"/>
            </a:pPr>
            <a:r>
              <a:rPr lang="en-US" sz="2000" i="0" dirty="0">
                <a:solidFill>
                  <a:srgbClr val="000000"/>
                </a:solidFill>
                <a:effectLst/>
                <a:latin typeface="Montserrat"/>
              </a:rPr>
              <a:t>If you have a pool, it should have a fence that has four sides, is at least four feet high, and is self-latching and secured.</a:t>
            </a:r>
          </a:p>
          <a:p>
            <a:endParaRPr lang="en-US" dirty="0"/>
          </a:p>
        </p:txBody>
      </p:sp>
      <p:pic>
        <p:nvPicPr>
          <p:cNvPr id="5" name="Picture 4">
            <a:extLst>
              <a:ext uri="{FF2B5EF4-FFF2-40B4-BE49-F238E27FC236}">
                <a16:creationId xmlns:a16="http://schemas.microsoft.com/office/drawing/2014/main" id="{E1F10430-0AD7-4336-9C00-CED1B75BE2D7}"/>
              </a:ext>
            </a:extLst>
          </p:cNvPr>
          <p:cNvPicPr>
            <a:picLocks noChangeAspect="1"/>
          </p:cNvPicPr>
          <p:nvPr/>
        </p:nvPicPr>
        <p:blipFill>
          <a:blip r:embed="rId2"/>
          <a:stretch>
            <a:fillRect/>
          </a:stretch>
        </p:blipFill>
        <p:spPr>
          <a:xfrm>
            <a:off x="6197602" y="2038647"/>
            <a:ext cx="5667375" cy="3719215"/>
          </a:xfrm>
          <a:prstGeom prst="rect">
            <a:avLst/>
          </a:prstGeom>
        </p:spPr>
      </p:pic>
    </p:spTree>
    <p:extLst>
      <p:ext uri="{BB962C8B-B14F-4D97-AF65-F5344CB8AC3E}">
        <p14:creationId xmlns:p14="http://schemas.microsoft.com/office/powerpoint/2010/main" val="409094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6D21-D08F-449E-897B-CFD453583A30}"/>
              </a:ext>
            </a:extLst>
          </p:cNvPr>
          <p:cNvSpPr>
            <a:spLocks noGrp="1"/>
          </p:cNvSpPr>
          <p:nvPr>
            <p:ph type="title"/>
          </p:nvPr>
        </p:nvSpPr>
        <p:spPr>
          <a:xfrm>
            <a:off x="1219200" y="228600"/>
            <a:ext cx="9753600" cy="1905000"/>
          </a:xfrm>
        </p:spPr>
        <p:txBody>
          <a:bodyPr/>
          <a:lstStyle/>
          <a:p>
            <a:pPr algn="ctr"/>
            <a:r>
              <a:rPr lang="en-US" sz="3600" b="1" i="0" strike="noStrike" dirty="0">
                <a:solidFill>
                  <a:srgbClr val="000000"/>
                </a:solidFill>
                <a:effectLst/>
                <a:latin typeface="Montserrat"/>
              </a:rPr>
              <a:t>Summer Safety for Children with Special Need</a:t>
            </a:r>
            <a:br>
              <a:rPr lang="en-US" sz="3600" b="1" i="0" u="sng" dirty="0">
                <a:solidFill>
                  <a:srgbClr val="000000"/>
                </a:solidFill>
                <a:effectLst/>
                <a:latin typeface="Montserrat"/>
              </a:rPr>
            </a:br>
            <a:endParaRPr lang="en-US" sz="3600" b="1" i="0" u="sng" dirty="0">
              <a:solidFill>
                <a:srgbClr val="000000"/>
              </a:solidFill>
              <a:effectLst/>
              <a:latin typeface="Montserrat"/>
            </a:endParaRPr>
          </a:p>
        </p:txBody>
      </p:sp>
      <p:sp>
        <p:nvSpPr>
          <p:cNvPr id="3" name="Content Placeholder 2">
            <a:extLst>
              <a:ext uri="{FF2B5EF4-FFF2-40B4-BE49-F238E27FC236}">
                <a16:creationId xmlns:a16="http://schemas.microsoft.com/office/drawing/2014/main" id="{785A65C1-27EE-4A59-A175-10B8FF55ADE8}"/>
              </a:ext>
            </a:extLst>
          </p:cNvPr>
          <p:cNvSpPr>
            <a:spLocks noGrp="1"/>
          </p:cNvSpPr>
          <p:nvPr>
            <p:ph sz="half" idx="1"/>
          </p:nvPr>
        </p:nvSpPr>
        <p:spPr>
          <a:xfrm>
            <a:off x="1219200" y="2729218"/>
            <a:ext cx="4775200" cy="5119382"/>
          </a:xfrm>
        </p:spPr>
        <p:txBody>
          <a:bodyPr/>
          <a:lstStyle/>
          <a:p>
            <a:pPr algn="l"/>
            <a:r>
              <a:rPr lang="en-US" b="0" i="0" dirty="0">
                <a:solidFill>
                  <a:srgbClr val="000000"/>
                </a:solidFill>
                <a:effectLst/>
                <a:latin typeface="Montserrat"/>
              </a:rPr>
              <a:t>If you plan on an extended outing, be sure to pack a cooler of ice and cold drinks, food, or formula. </a:t>
            </a:r>
          </a:p>
          <a:p>
            <a:pPr algn="l"/>
            <a:r>
              <a:rPr lang="en-US" b="0" i="0" dirty="0">
                <a:solidFill>
                  <a:srgbClr val="000000"/>
                </a:solidFill>
                <a:effectLst/>
                <a:latin typeface="Montserrat"/>
              </a:rPr>
              <a:t>Bring any medication or supplies you need to keep your child safe and comfortable.</a:t>
            </a:r>
            <a:endParaRPr lang="en-US" dirty="0"/>
          </a:p>
        </p:txBody>
      </p:sp>
      <p:pic>
        <p:nvPicPr>
          <p:cNvPr id="7170" name="Picture 2" descr="Not Just One Reason Kids Don't Drink Enough Water">
            <a:extLst>
              <a:ext uri="{FF2B5EF4-FFF2-40B4-BE49-F238E27FC236}">
                <a16:creationId xmlns:a16="http://schemas.microsoft.com/office/drawing/2014/main" id="{DFF87CD1-7DE0-4E83-AB3A-4EA92BFF5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02" y="2300593"/>
            <a:ext cx="5271407" cy="3900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8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heel(1)">
                                      <p:cBhvr>
                                        <p:cTn id="7" dur="20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werpoint-template-2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owerpoint-template-24">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owerpoint-template-24 1">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FBB240"/>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FE564C"/>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BB2A32"/>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E84A25"/>
        </a:lt2>
        <a:accent1>
          <a:srgbClr val="ED6A24"/>
        </a:accent1>
        <a:accent2>
          <a:srgbClr val="F99E1C"/>
        </a:accent2>
        <a:accent3>
          <a:srgbClr val="FFFFFF"/>
        </a:accent3>
        <a:accent4>
          <a:srgbClr val="404040"/>
        </a:accent4>
        <a:accent5>
          <a:srgbClr val="F4B9AC"/>
        </a:accent5>
        <a:accent6>
          <a:srgbClr val="E28F18"/>
        </a:accent6>
        <a:hlink>
          <a:srgbClr val="F1B54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B92D14"/>
        </a:lt2>
        <a:accent1>
          <a:srgbClr val="D34E13"/>
        </a:accent1>
        <a:accent2>
          <a:srgbClr val="DC9009"/>
        </a:accent2>
        <a:accent3>
          <a:srgbClr val="FFFFFF"/>
        </a:accent3>
        <a:accent4>
          <a:srgbClr val="404040"/>
        </a:accent4>
        <a:accent5>
          <a:srgbClr val="E6B2AA"/>
        </a:accent5>
        <a:accent6>
          <a:srgbClr val="C78207"/>
        </a:accent6>
        <a:hlink>
          <a:srgbClr val="EEC633"/>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AE6310"/>
        </a:lt2>
        <a:accent1>
          <a:srgbClr val="E79613"/>
        </a:accent1>
        <a:accent2>
          <a:srgbClr val="E1720D"/>
        </a:accent2>
        <a:accent3>
          <a:srgbClr val="FFFFFF"/>
        </a:accent3>
        <a:accent4>
          <a:srgbClr val="404040"/>
        </a:accent4>
        <a:accent5>
          <a:srgbClr val="F1C9AA"/>
        </a:accent5>
        <a:accent6>
          <a:srgbClr val="CC670B"/>
        </a:accent6>
        <a:hlink>
          <a:srgbClr val="C6470A"/>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AF5612"/>
        </a:lt2>
        <a:accent1>
          <a:srgbClr val="CB882F"/>
        </a:accent1>
        <a:accent2>
          <a:srgbClr val="E7C432"/>
        </a:accent2>
        <a:accent3>
          <a:srgbClr val="FFFFFF"/>
        </a:accent3>
        <a:accent4>
          <a:srgbClr val="404040"/>
        </a:accent4>
        <a:accent5>
          <a:srgbClr val="E2C3AD"/>
        </a:accent5>
        <a:accent6>
          <a:srgbClr val="D1B12C"/>
        </a:accent6>
        <a:hlink>
          <a:srgbClr val="EECA3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9A5E40"/>
        </a:lt2>
        <a:accent1>
          <a:srgbClr val="AE7750"/>
        </a:accent1>
        <a:accent2>
          <a:srgbClr val="C08D60"/>
        </a:accent2>
        <a:accent3>
          <a:srgbClr val="FFFFFF"/>
        </a:accent3>
        <a:accent4>
          <a:srgbClr val="404040"/>
        </a:accent4>
        <a:accent5>
          <a:srgbClr val="D3BDB3"/>
        </a:accent5>
        <a:accent6>
          <a:srgbClr val="AE7F56"/>
        </a:accent6>
        <a:hlink>
          <a:srgbClr val="CCA47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D1BB77"/>
        </a:lt2>
        <a:accent1>
          <a:srgbClr val="DBBA87"/>
        </a:accent1>
        <a:accent2>
          <a:srgbClr val="E0B265"/>
        </a:accent2>
        <a:accent3>
          <a:srgbClr val="FFFFFF"/>
        </a:accent3>
        <a:accent4>
          <a:srgbClr val="404040"/>
        </a:accent4>
        <a:accent5>
          <a:srgbClr val="EAD9C3"/>
        </a:accent5>
        <a:accent6>
          <a:srgbClr val="CBA15B"/>
        </a:accent6>
        <a:hlink>
          <a:srgbClr val="E9C27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D3D3D3"/>
        </a:folHlink>
      </a:clrScheme>
      <a:clrMap bg1="lt1" tx1="dk1" bg2="lt2" tx2="dk2" accent1="accent1" accent2="accent2" accent3="accent3" accent4="accent4" accent5="accent5" accent6="accent6" hlink="hlink" folHlink="folHlink"/>
    </a:extraClrScheme>
    <a:extraClrScheme>
      <a:clrScheme name="powerpoint-template-24 14">
        <a:dk1>
          <a:srgbClr val="FFFFFF"/>
        </a:dk1>
        <a:lt1>
          <a:srgbClr val="FFFFFF"/>
        </a:lt1>
        <a:dk2>
          <a:srgbClr val="FFFFFF"/>
        </a:dk2>
        <a:lt2>
          <a:srgbClr val="45762A"/>
        </a:lt2>
        <a:accent1>
          <a:srgbClr val="42934C"/>
        </a:accent1>
        <a:accent2>
          <a:srgbClr val="34B66A"/>
        </a:accent2>
        <a:accent3>
          <a:srgbClr val="FFFFFF"/>
        </a:accent3>
        <a:accent4>
          <a:srgbClr val="DADADA"/>
        </a:accent4>
        <a:accent5>
          <a:srgbClr val="B0C8B2"/>
        </a:accent5>
        <a:accent6>
          <a:srgbClr val="2EA55F"/>
        </a:accent6>
        <a:hlink>
          <a:srgbClr val="34C8D1"/>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5">
        <a:dk1>
          <a:srgbClr val="FFFFFF"/>
        </a:dk1>
        <a:lt1>
          <a:srgbClr val="FFFFFF"/>
        </a:lt1>
        <a:dk2>
          <a:srgbClr val="FFFFFF"/>
        </a:dk2>
        <a:lt2>
          <a:srgbClr val="55A6FE"/>
        </a:lt2>
        <a:accent1>
          <a:srgbClr val="71BBFF"/>
        </a:accent1>
        <a:accent2>
          <a:srgbClr val="74CCFF"/>
        </a:accent2>
        <a:accent3>
          <a:srgbClr val="FFFFFF"/>
        </a:accent3>
        <a:accent4>
          <a:srgbClr val="DADADA"/>
        </a:accent4>
        <a:accent5>
          <a:srgbClr val="BBDAFF"/>
        </a:accent5>
        <a:accent6>
          <a:srgbClr val="68B9E7"/>
        </a:accent6>
        <a:hlink>
          <a:srgbClr val="94D8FF"/>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6">
        <a:dk1>
          <a:srgbClr val="FFFFFF"/>
        </a:dk1>
        <a:lt1>
          <a:srgbClr val="FFFFFF"/>
        </a:lt1>
        <a:dk2>
          <a:srgbClr val="FFFFFF"/>
        </a:dk2>
        <a:lt2>
          <a:srgbClr val="4BA1FF"/>
        </a:lt2>
        <a:accent1>
          <a:srgbClr val="5DB2FF"/>
        </a:accent1>
        <a:accent2>
          <a:srgbClr val="65C8FF"/>
        </a:accent2>
        <a:accent3>
          <a:srgbClr val="FFFFFF"/>
        </a:accent3>
        <a:accent4>
          <a:srgbClr val="DADADA"/>
        </a:accent4>
        <a:accent5>
          <a:srgbClr val="B6D5FF"/>
        </a:accent5>
        <a:accent6>
          <a:srgbClr val="5BB5E7"/>
        </a:accent6>
        <a:hlink>
          <a:srgbClr val="87E1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World Oceans Day by Slidesgo</Template>
  <TotalTime>339</TotalTime>
  <Words>3412</Words>
  <Application>Microsoft Office PowerPoint</Application>
  <PresentationFormat>宽屏</PresentationFormat>
  <Paragraphs>304</Paragraphs>
  <Slides>62</Slides>
  <Notes>39</Notes>
  <HiddenSlides>0</HiddenSlides>
  <MMClips>6</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62</vt:i4>
      </vt:variant>
    </vt:vector>
  </HeadingPairs>
  <TitlesOfParts>
    <vt:vector size="74" baseType="lpstr">
      <vt:lpstr>Lato</vt:lpstr>
      <vt:lpstr>Montserrat</vt:lpstr>
      <vt:lpstr>Montserrat Black</vt:lpstr>
      <vt:lpstr>Montserrat Medium</vt:lpstr>
      <vt:lpstr>Open Sans</vt:lpstr>
      <vt:lpstr>Poppins</vt:lpstr>
      <vt:lpstr>Roboto</vt:lpstr>
      <vt:lpstr>Arial</vt:lpstr>
      <vt:lpstr>Calibri</vt:lpstr>
      <vt:lpstr>Georgia</vt:lpstr>
      <vt:lpstr>Microsoft Sans Serif</vt:lpstr>
      <vt:lpstr>powerpoint-template-24</vt:lpstr>
      <vt:lpstr>PowerPoint 演示文稿</vt:lpstr>
      <vt:lpstr>Summer Safety for Children with Special Need </vt:lpstr>
      <vt:lpstr>Summer Safety for Children with Special Need </vt:lpstr>
      <vt:lpstr>Summer Safety for Children with Special Need </vt:lpstr>
      <vt:lpstr>Summer Safety for Children with Special Need </vt:lpstr>
      <vt:lpstr>Summer Safety for Children with Special Need </vt:lpstr>
      <vt:lpstr>Summer Safety for Children with Special Need </vt:lpstr>
      <vt:lpstr>Summer Safety for Children with Special Need </vt:lpstr>
      <vt:lpstr>Summer Safety for Children with Special Need </vt:lpstr>
      <vt:lpstr>Summer Safety for Children with Special Need Exercise: Complete the following sentences </vt:lpstr>
      <vt:lpstr>Summer Safety for Children with Special Need Exercise: Complete the following sentences </vt:lpstr>
      <vt:lpstr>PowerPoint 演示文稿</vt:lpstr>
      <vt:lpstr>FUN SUMMER ACTIVITIES TO DO </vt:lpstr>
      <vt:lpstr>FUN SUMMER ACTIVITIES TO DO </vt:lpstr>
      <vt:lpstr>FUN SUMMER ACTIVITIES TO DO </vt:lpstr>
      <vt:lpstr>FUN SUMMER ACTIVITIES TO DO </vt:lpstr>
      <vt:lpstr>FUN SUMMER ACTIVITIES TO DO </vt:lpstr>
      <vt:lpstr>FUN SUMMER ACTIVITIES TO DO </vt:lpstr>
      <vt:lpstr>FUN SUMMER ACTIVITIES TO DO </vt:lpstr>
      <vt:lpstr>FUN SUMMER ACTIVITIES TO DO </vt:lpstr>
      <vt:lpstr>FUN SUMMER ACTIVITIES TO DO </vt:lpstr>
      <vt:lpstr>FUN SUMMER ACTIVITIES TO DO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Yangsikai Lu</dc:creator>
  <cp:lastModifiedBy>庞 垚夫</cp:lastModifiedBy>
  <cp:revision>53</cp:revision>
  <dcterms:created xsi:type="dcterms:W3CDTF">2020-12-22T20:10:10Z</dcterms:created>
  <dcterms:modified xsi:type="dcterms:W3CDTF">2021-01-05T08:07:36Z</dcterms:modified>
</cp:coreProperties>
</file>